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handoutMasterIdLst>
    <p:handoutMasterId r:id="rId35"/>
  </p:handoutMasterIdLst>
  <p:sldIdLst>
    <p:sldId id="256" r:id="rId2"/>
    <p:sldId id="257" r:id="rId3"/>
    <p:sldId id="270" r:id="rId4"/>
    <p:sldId id="265" r:id="rId5"/>
    <p:sldId id="266" r:id="rId6"/>
    <p:sldId id="286" r:id="rId7"/>
    <p:sldId id="288" r:id="rId8"/>
    <p:sldId id="267" r:id="rId9"/>
    <p:sldId id="272" r:id="rId10"/>
    <p:sldId id="289" r:id="rId11"/>
    <p:sldId id="258" r:id="rId12"/>
    <p:sldId id="259" r:id="rId13"/>
    <p:sldId id="260" r:id="rId14"/>
    <p:sldId id="261" r:id="rId15"/>
    <p:sldId id="262" r:id="rId16"/>
    <p:sldId id="263" r:id="rId17"/>
    <p:sldId id="287" r:id="rId18"/>
    <p:sldId id="275" r:id="rId19"/>
    <p:sldId id="276" r:id="rId20"/>
    <p:sldId id="279" r:id="rId21"/>
    <p:sldId id="280" r:id="rId22"/>
    <p:sldId id="277" r:id="rId23"/>
    <p:sldId id="281" r:id="rId24"/>
    <p:sldId id="282" r:id="rId25"/>
    <p:sldId id="264" r:id="rId26"/>
    <p:sldId id="273" r:id="rId27"/>
    <p:sldId id="285" r:id="rId28"/>
    <p:sldId id="274" r:id="rId29"/>
    <p:sldId id="283" r:id="rId30"/>
    <p:sldId id="284" r:id="rId31"/>
    <p:sldId id="268" r:id="rId32"/>
    <p:sldId id="278"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outline" clrMode="bw"/>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75" d="100"/>
          <a:sy n="75" d="100"/>
        </p:scale>
        <p:origin x="-952" y="-80"/>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notesMaster" Target="notesMasters/notesMaster1.xml"/><Relationship Id="rId35" Type="http://schemas.openxmlformats.org/officeDocument/2006/relationships/handoutMaster" Target="handoutMasters/handoutMaster1.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FC94512-F151-0942-BB5B-46A3BB7588DE}" type="datetimeFigureOut">
              <a:rPr lang="en-US" smtClean="0"/>
              <a:t>11/21/11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4587BD3-2162-BF47-9221-9F98DEA3FA33}" type="slidenum">
              <a:rPr lang="en-US" smtClean="0"/>
              <a:t>‹#›</a:t>
            </a:fld>
            <a:endParaRPr lang="en-US"/>
          </a:p>
        </p:txBody>
      </p:sp>
    </p:spTree>
    <p:extLst>
      <p:ext uri="{BB962C8B-B14F-4D97-AF65-F5344CB8AC3E}">
        <p14:creationId xmlns:p14="http://schemas.microsoft.com/office/powerpoint/2010/main" val="3799868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DDA9F5-5A84-834E-8F70-E329003DE988}" type="datetimeFigureOut">
              <a:rPr lang="en-US" smtClean="0"/>
              <a:t>11/21/11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F375FB5-EE38-6D4F-BACC-0E53C99608BA}" type="slidenum">
              <a:rPr lang="en-US" smtClean="0"/>
              <a:t>‹#›</a:t>
            </a:fld>
            <a:endParaRPr lang="en-US"/>
          </a:p>
        </p:txBody>
      </p:sp>
    </p:spTree>
    <p:extLst>
      <p:ext uri="{BB962C8B-B14F-4D97-AF65-F5344CB8AC3E}">
        <p14:creationId xmlns:p14="http://schemas.microsoft.com/office/powerpoint/2010/main" val="380234378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smtClean="0"/>
              <a:t>Note that I am not advocating a total elimination of grades all the time, as that would be unrealistic,</a:t>
            </a:r>
            <a:r>
              <a:rPr lang="en-US" sz="1400" baseline="0" dirty="0" smtClean="0"/>
              <a:t> but that a thoughtful examination of the role of grades is always an revelatory conversation to have with your staff.</a:t>
            </a:r>
          </a:p>
          <a:p>
            <a:endParaRPr lang="en-US" sz="1400" baseline="0" dirty="0" smtClean="0"/>
          </a:p>
          <a:p>
            <a:r>
              <a:rPr lang="en-US" sz="1400" baseline="0" dirty="0" smtClean="0"/>
              <a:t>Also, I took the name of this demo from Peter Elbow’s Writing Without Teachers, in an effort to invoke the same idea—how we can possibly get out of the way of students in order to help them.</a:t>
            </a:r>
            <a:endParaRPr lang="en-US" sz="1400" dirty="0"/>
          </a:p>
        </p:txBody>
      </p:sp>
      <p:sp>
        <p:nvSpPr>
          <p:cNvPr id="4" name="Slide Number Placeholder 3"/>
          <p:cNvSpPr>
            <a:spLocks noGrp="1"/>
          </p:cNvSpPr>
          <p:nvPr>
            <p:ph type="sldNum" sz="quarter" idx="10"/>
          </p:nvPr>
        </p:nvSpPr>
        <p:spPr/>
        <p:txBody>
          <a:bodyPr/>
          <a:lstStyle/>
          <a:p>
            <a:fld id="{EF375FB5-EE38-6D4F-BACC-0E53C99608BA}" type="slidenum">
              <a:rPr lang="en-US" smtClean="0"/>
              <a:t>3</a:t>
            </a:fld>
            <a:endParaRPr lang="en-US"/>
          </a:p>
        </p:txBody>
      </p:sp>
    </p:spTree>
    <p:extLst>
      <p:ext uri="{BB962C8B-B14F-4D97-AF65-F5344CB8AC3E}">
        <p14:creationId xmlns:p14="http://schemas.microsoft.com/office/powerpoint/2010/main" val="14051502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375FB5-EE38-6D4F-BACC-0E53C99608BA}" type="slidenum">
              <a:rPr lang="en-US" smtClean="0"/>
              <a:t>30</a:t>
            </a:fld>
            <a:endParaRPr lang="en-US"/>
          </a:p>
        </p:txBody>
      </p:sp>
    </p:spTree>
    <p:extLst>
      <p:ext uri="{BB962C8B-B14F-4D97-AF65-F5344CB8AC3E}">
        <p14:creationId xmlns:p14="http://schemas.microsoft.com/office/powerpoint/2010/main" val="14780843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Research has</a:t>
            </a:r>
            <a:r>
              <a:rPr lang="en-US" baseline="0" dirty="0" smtClean="0"/>
              <a:t> shown that, in terms of writing instruction specifically, </a:t>
            </a:r>
            <a:endParaRPr lang="en-US" dirty="0"/>
          </a:p>
        </p:txBody>
      </p:sp>
      <p:sp>
        <p:nvSpPr>
          <p:cNvPr id="4" name="Slide Number Placeholder 3"/>
          <p:cNvSpPr>
            <a:spLocks noGrp="1"/>
          </p:cNvSpPr>
          <p:nvPr>
            <p:ph type="sldNum" sz="quarter" idx="10"/>
          </p:nvPr>
        </p:nvSpPr>
        <p:spPr/>
        <p:txBody>
          <a:bodyPr/>
          <a:lstStyle/>
          <a:p>
            <a:fld id="{EF375FB5-EE38-6D4F-BACC-0E53C99608BA}" type="slidenum">
              <a:rPr lang="en-US" smtClean="0"/>
              <a:t>8</a:t>
            </a:fld>
            <a:endParaRPr lang="en-US"/>
          </a:p>
        </p:txBody>
      </p:sp>
    </p:spTree>
    <p:extLst>
      <p:ext uri="{BB962C8B-B14F-4D97-AF65-F5344CB8AC3E}">
        <p14:creationId xmlns:p14="http://schemas.microsoft.com/office/powerpoint/2010/main" val="4123709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EMPHASIZE THAT THE CHANGES HAVE TO WORK FOR THE TEACHER’S COMFORT ZONE, CAPABILITIES WITHIN THE EXISTING SCHOOL CULTURE AND GRADING SYSTEM, ETC.</a:t>
            </a:r>
            <a:endParaRPr lang="en-US" dirty="0"/>
          </a:p>
        </p:txBody>
      </p:sp>
      <p:sp>
        <p:nvSpPr>
          <p:cNvPr id="4" name="Slide Number Placeholder 3"/>
          <p:cNvSpPr>
            <a:spLocks noGrp="1"/>
          </p:cNvSpPr>
          <p:nvPr>
            <p:ph type="sldNum" sz="quarter" idx="10"/>
          </p:nvPr>
        </p:nvSpPr>
        <p:spPr/>
        <p:txBody>
          <a:bodyPr/>
          <a:lstStyle/>
          <a:p>
            <a:fld id="{EF375FB5-EE38-6D4F-BACC-0E53C99608BA}" type="slidenum">
              <a:rPr lang="en-US" smtClean="0"/>
              <a:t>10</a:t>
            </a:fld>
            <a:endParaRPr lang="en-US"/>
          </a:p>
        </p:txBody>
      </p:sp>
    </p:spTree>
    <p:extLst>
      <p:ext uri="{BB962C8B-B14F-4D97-AF65-F5344CB8AC3E}">
        <p14:creationId xmlns:p14="http://schemas.microsoft.com/office/powerpoint/2010/main" val="18899170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THAT THIS HAS BEEN A WORK IN PROGRESS THAT HAS TAKEN ME ABOUT 3 YEARS TO FEEL COMFORTABLE</a:t>
            </a:r>
            <a:r>
              <a:rPr lang="en-US" baseline="0" dirty="0" smtClean="0"/>
              <a:t> INCORPORATING CONSISTENTLY AND WITH AUTHORITY.  Also note that the willingness to experiment has to be there to try this!!</a:t>
            </a:r>
            <a:endParaRPr lang="en-US" dirty="0"/>
          </a:p>
        </p:txBody>
      </p:sp>
      <p:sp>
        <p:nvSpPr>
          <p:cNvPr id="4" name="Slide Number Placeholder 3"/>
          <p:cNvSpPr>
            <a:spLocks noGrp="1"/>
          </p:cNvSpPr>
          <p:nvPr>
            <p:ph type="sldNum" sz="quarter" idx="10"/>
          </p:nvPr>
        </p:nvSpPr>
        <p:spPr/>
        <p:txBody>
          <a:bodyPr/>
          <a:lstStyle/>
          <a:p>
            <a:fld id="{EF375FB5-EE38-6D4F-BACC-0E53C99608BA}" type="slidenum">
              <a:rPr lang="en-US" smtClean="0"/>
              <a:t>12</a:t>
            </a:fld>
            <a:endParaRPr lang="en-US"/>
          </a:p>
        </p:txBody>
      </p:sp>
    </p:spTree>
    <p:extLst>
      <p:ext uri="{BB962C8B-B14F-4D97-AF65-F5344CB8AC3E}">
        <p14:creationId xmlns:p14="http://schemas.microsoft.com/office/powerpoint/2010/main" val="21834710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375FB5-EE38-6D4F-BACC-0E53C99608BA}" type="slidenum">
              <a:rPr lang="en-US" smtClean="0"/>
              <a:t>14</a:t>
            </a:fld>
            <a:endParaRPr lang="en-US"/>
          </a:p>
        </p:txBody>
      </p:sp>
    </p:spTree>
    <p:extLst>
      <p:ext uri="{BB962C8B-B14F-4D97-AF65-F5344CB8AC3E}">
        <p14:creationId xmlns:p14="http://schemas.microsoft.com/office/powerpoint/2010/main" val="24803189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375FB5-EE38-6D4F-BACC-0E53C99608BA}" type="slidenum">
              <a:rPr lang="en-US" smtClean="0"/>
              <a:t>18</a:t>
            </a:fld>
            <a:endParaRPr lang="en-US"/>
          </a:p>
        </p:txBody>
      </p:sp>
    </p:spTree>
    <p:extLst>
      <p:ext uri="{BB962C8B-B14F-4D97-AF65-F5344CB8AC3E}">
        <p14:creationId xmlns:p14="http://schemas.microsoft.com/office/powerpoint/2010/main" val="19116085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REFER AUDIENCE TO PAGE  Pages 1—5 in packet</a:t>
            </a:r>
          </a:p>
        </p:txBody>
      </p:sp>
      <p:sp>
        <p:nvSpPr>
          <p:cNvPr id="4" name="Slide Number Placeholder 3"/>
          <p:cNvSpPr>
            <a:spLocks noGrp="1"/>
          </p:cNvSpPr>
          <p:nvPr>
            <p:ph type="sldNum" sz="quarter" idx="10"/>
          </p:nvPr>
        </p:nvSpPr>
        <p:spPr/>
        <p:txBody>
          <a:bodyPr/>
          <a:lstStyle/>
          <a:p>
            <a:fld id="{EF375FB5-EE38-6D4F-BACC-0E53C99608BA}" type="slidenum">
              <a:rPr lang="en-US" smtClean="0"/>
              <a:t>25</a:t>
            </a:fld>
            <a:endParaRPr lang="en-US"/>
          </a:p>
        </p:txBody>
      </p:sp>
    </p:spTree>
    <p:extLst>
      <p:ext uri="{BB962C8B-B14F-4D97-AF65-F5344CB8AC3E}">
        <p14:creationId xmlns:p14="http://schemas.microsoft.com/office/powerpoint/2010/main" val="20691621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PAGES 6-9</a:t>
            </a:r>
            <a:endParaRPr lang="en-US" dirty="0"/>
          </a:p>
        </p:txBody>
      </p:sp>
      <p:sp>
        <p:nvSpPr>
          <p:cNvPr id="4" name="Slide Number Placeholder 3"/>
          <p:cNvSpPr>
            <a:spLocks noGrp="1"/>
          </p:cNvSpPr>
          <p:nvPr>
            <p:ph type="sldNum" sz="quarter" idx="10"/>
          </p:nvPr>
        </p:nvSpPr>
        <p:spPr/>
        <p:txBody>
          <a:bodyPr/>
          <a:lstStyle/>
          <a:p>
            <a:fld id="{EF375FB5-EE38-6D4F-BACC-0E53C99608BA}" type="slidenum">
              <a:rPr lang="en-US" smtClean="0"/>
              <a:t>26</a:t>
            </a:fld>
            <a:endParaRPr lang="en-US"/>
          </a:p>
        </p:txBody>
      </p:sp>
    </p:spTree>
    <p:extLst>
      <p:ext uri="{BB962C8B-B14F-4D97-AF65-F5344CB8AC3E}">
        <p14:creationId xmlns:p14="http://schemas.microsoft.com/office/powerpoint/2010/main" val="18180443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375FB5-EE38-6D4F-BACC-0E53C99608BA}" type="slidenum">
              <a:rPr lang="en-US" smtClean="0"/>
              <a:t>28</a:t>
            </a:fld>
            <a:endParaRPr lang="en-US"/>
          </a:p>
        </p:txBody>
      </p:sp>
    </p:spTree>
    <p:extLst>
      <p:ext uri="{BB962C8B-B14F-4D97-AF65-F5344CB8AC3E}">
        <p14:creationId xmlns:p14="http://schemas.microsoft.com/office/powerpoint/2010/main" val="5027837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11/21/11</a:t>
            </a:fld>
            <a:endParaRPr lang="en-US"/>
          </a:p>
        </p:txBody>
      </p:sp>
      <p:sp>
        <p:nvSpPr>
          <p:cNvPr id="16" name="Slide Number Placeholder 15"/>
          <p:cNvSpPr>
            <a:spLocks noGrp="1"/>
          </p:cNvSpPr>
          <p:nvPr>
            <p:ph type="sldNum" sz="quarter" idx="11"/>
          </p:nvPr>
        </p:nvSpPr>
        <p:spPr/>
        <p:txBody>
          <a:bodyPr/>
          <a:lstStyle/>
          <a:p>
            <a:fld id="{D2E57653-3E58-4892-A7ED-712530ACC680}" type="slidenum">
              <a:rPr kumimoji="0" lang="en-US" smtClean="0"/>
              <a:pPr eaLnBrk="1" latinLnBrk="0" hangingPunct="1"/>
              <a:t>‹#›</a:t>
            </a:fld>
            <a:endParaRPr kumimoji="0" lang="en-US"/>
          </a:p>
        </p:txBody>
      </p:sp>
      <p:sp>
        <p:nvSpPr>
          <p:cNvPr id="17" name="Footer Placeholder 16"/>
          <p:cNvSpPr>
            <a:spLocks noGrp="1"/>
          </p:cNvSpPr>
          <p:nvPr>
            <p:ph type="ftr" sz="quarter" idx="12"/>
          </p:nvPr>
        </p:nvSpPr>
        <p:spPr/>
        <p:txBody>
          <a:bodyPr/>
          <a:lstStyle/>
          <a:p>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11/21/11</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11/21/11</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pPr eaLnBrk="1" latinLnBrk="0" hangingPunct="1"/>
            <a:fld id="{B41ABA4E-CD72-497B-97AA-7213B3980F60}" type="datetimeFigureOut">
              <a:rPr lang="en-US" smtClean="0"/>
              <a:pPr eaLnBrk="1" latinLnBrk="0" hangingPunct="1"/>
              <a:t>11/21/11</a:t>
            </a:fld>
            <a:endParaRPr lang="en-US"/>
          </a:p>
        </p:txBody>
      </p:sp>
      <p:sp>
        <p:nvSpPr>
          <p:cNvPr id="15" name="Slide Number Placeholder 14"/>
          <p:cNvSpPr>
            <a:spLocks noGrp="1"/>
          </p:cNvSpPr>
          <p:nvPr>
            <p:ph type="sldNum" sz="quarter" idx="15"/>
          </p:nvPr>
        </p:nvSpPr>
        <p:spPr/>
        <p:txBody>
          <a:bodyPr/>
          <a:lstStyle>
            <a:lvl1pPr algn="ctr">
              <a:defRPr/>
            </a:lvl1pPr>
          </a:lstStyle>
          <a:p>
            <a:fld id="{D2E57653-3E58-4892-A7ED-712530ACC680}" type="slidenum">
              <a:rPr kumimoji="0" lang="en-US" smtClean="0"/>
              <a:pPr eaLnBrk="1" latinLnBrk="0" hangingPunct="1"/>
              <a:t>‹#›</a:t>
            </a:fld>
            <a:endParaRPr kumimoji="0" lang="en-US"/>
          </a:p>
        </p:txBody>
      </p:sp>
      <p:sp>
        <p:nvSpPr>
          <p:cNvPr id="16" name="Footer Placeholder 15"/>
          <p:cNvSpPr>
            <a:spLocks noGrp="1"/>
          </p:cNvSpPr>
          <p:nvPr>
            <p:ph type="ftr" sz="quarter" idx="16"/>
          </p:nvPr>
        </p:nvSpPr>
        <p:spPr/>
        <p:txBody>
          <a:bodyPr/>
          <a:lstStyle/>
          <a:p>
            <a:endParaRPr kumimoji="0"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11/21/11</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11/21/11</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
        <p:nvSpPr>
          <p:cNvPr id="8" name="Footer Placeholder 7"/>
          <p:cNvSpPr>
            <a:spLocks noGrp="1"/>
          </p:cNvSpPr>
          <p:nvPr>
            <p:ph type="ftr" sz="quarter" idx="11"/>
          </p:nvPr>
        </p:nvSpPr>
        <p:spPr/>
        <p:txBody>
          <a:bodyPr/>
          <a:lstStyle/>
          <a:p>
            <a:endParaRPr kumimoji="0" lang="en-US"/>
          </a:p>
        </p:txBody>
      </p:sp>
      <p:sp>
        <p:nvSpPr>
          <p:cNvPr id="7" name="Date Placeholder 6"/>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11/21/11</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11/21/11</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11/21/11</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D2E57653-3E58-4892-A7ED-712530ACC680}" type="slidenum">
              <a:rPr kumimoji="0" lang="en-US" smtClean="0"/>
              <a:pPr eaLnBrk="1" latinLnBrk="0" hangingPunct="1"/>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pPr eaLnBrk="1" latinLnBrk="0" hangingPunct="1"/>
            <a:fld id="{B41ABA4E-CD72-497B-97AA-7213B3980F60}" type="datetimeFigureOut">
              <a:rPr lang="en-US" smtClean="0"/>
              <a:pPr eaLnBrk="1" latinLnBrk="0" hangingPunct="1"/>
              <a:t>11/21/11</a:t>
            </a:fld>
            <a:endParaRPr lang="en-US"/>
          </a:p>
        </p:txBody>
      </p:sp>
      <p:sp>
        <p:nvSpPr>
          <p:cNvPr id="9" name="Slide Number Placeholder 8"/>
          <p:cNvSpPr>
            <a:spLocks noGrp="1"/>
          </p:cNvSpPr>
          <p:nvPr>
            <p:ph type="sldNum" sz="quarter" idx="15"/>
          </p:nvPr>
        </p:nvSpPr>
        <p:spPr/>
        <p:txBody>
          <a:bodyPr/>
          <a:lstStyle/>
          <a:p>
            <a:fld id="{D2E57653-3E58-4892-A7ED-712530ACC680}" type="slidenum">
              <a:rPr kumimoji="0" lang="en-US" smtClean="0"/>
              <a:pPr eaLnBrk="1" latinLnBrk="0" hangingPunct="1"/>
              <a:t>‹#›</a:t>
            </a:fld>
            <a:endParaRPr kumimoji="0" lang="en-US"/>
          </a:p>
        </p:txBody>
      </p:sp>
      <p:sp>
        <p:nvSpPr>
          <p:cNvPr id="10" name="Footer Placeholder 9"/>
          <p:cNvSpPr>
            <a:spLocks noGrp="1"/>
          </p:cNvSpPr>
          <p:nvPr>
            <p:ph type="ftr" sz="quarter" idx="16"/>
          </p:nvPr>
        </p:nvSpPr>
        <p:spPr/>
        <p:txBody>
          <a:bodyPr/>
          <a:lstStyle/>
          <a:p>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Drag picture to placeholder or click icon to add</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pPr eaLnBrk="1" latinLnBrk="0" hangingPunct="1"/>
            <a:fld id="{B41ABA4E-CD72-497B-97AA-7213B3980F60}" type="datetimeFigureOut">
              <a:rPr lang="en-US" smtClean="0"/>
              <a:pPr eaLnBrk="1" latinLnBrk="0" hangingPunct="1"/>
              <a:t>11/21/11</a:t>
            </a:fld>
            <a:endParaRPr lang="en-US"/>
          </a:p>
        </p:txBody>
      </p:sp>
      <p:sp>
        <p:nvSpPr>
          <p:cNvPr id="9" name="Slide Number Placeholder 8"/>
          <p:cNvSpPr>
            <a:spLocks noGrp="1"/>
          </p:cNvSpPr>
          <p:nvPr>
            <p:ph type="sldNum" sz="quarter" idx="11"/>
          </p:nvPr>
        </p:nvSpPr>
        <p:spPr/>
        <p:txBody>
          <a:bodyPr/>
          <a:lstStyle/>
          <a:p>
            <a:fld id="{D2E57653-3E58-4892-A7ED-712530ACC680}" type="slidenum">
              <a:rPr kumimoji="0" lang="en-US" smtClean="0"/>
              <a:pPr eaLnBrk="1" latinLnBrk="0" hangingPunct="1"/>
              <a:t>‹#›</a:t>
            </a:fld>
            <a:endParaRPr kumimoji="0" lang="en-US"/>
          </a:p>
        </p:txBody>
      </p:sp>
      <p:sp>
        <p:nvSpPr>
          <p:cNvPr id="10" name="Footer Placeholder 9"/>
          <p:cNvSpPr>
            <a:spLocks noGrp="1"/>
          </p:cNvSpPr>
          <p:nvPr>
            <p:ph type="ftr" sz="quarter" idx="12"/>
          </p:nvPr>
        </p:nvSpPr>
        <p:spPr/>
        <p:txBody>
          <a:bodyPr/>
          <a:lstStyle/>
          <a:p>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pPr eaLnBrk="1" latinLnBrk="0" hangingPunct="1"/>
            <a:fld id="{B41ABA4E-CD72-497B-97AA-7213B3980F60}" type="datetimeFigureOut">
              <a:rPr lang="en-US" smtClean="0"/>
              <a:pPr eaLnBrk="1" latinLnBrk="0" hangingPunct="1"/>
              <a:t>11/21/11</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kumimoji="0"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D2E57653-3E58-4892-A7ED-712530ACC680}" type="slidenum">
              <a:rPr kumimoji="0" lang="en-US" smtClean="0"/>
              <a:pPr eaLnBrk="1" latinLnBrk="0" hangingPunct="1"/>
              <a:t>‹#›</a:t>
            </a:fld>
            <a:endParaRPr kumimoji="0"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png"/><Relationship Id="rId3" Type="http://schemas.openxmlformats.org/officeDocument/2006/relationships/image" Target="../media/image1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Possibilities in </a:t>
            </a:r>
            <a:r>
              <a:rPr lang="en-US" smtClean="0"/>
              <a:t>Liberating </a:t>
            </a:r>
            <a:r>
              <a:rPr lang="en-US" smtClean="0"/>
              <a:t>Student</a:t>
            </a:r>
            <a:r>
              <a:rPr lang="en-US" smtClean="0"/>
              <a:t> </a:t>
            </a:r>
            <a:r>
              <a:rPr lang="en-US" dirty="0" smtClean="0"/>
              <a:t>Writers</a:t>
            </a:r>
            <a:endParaRPr lang="en-US" dirty="0"/>
          </a:p>
        </p:txBody>
      </p:sp>
      <p:sp>
        <p:nvSpPr>
          <p:cNvPr id="3" name="Title 2"/>
          <p:cNvSpPr>
            <a:spLocks noGrp="1"/>
          </p:cNvSpPr>
          <p:nvPr>
            <p:ph type="ctrTitle"/>
          </p:nvPr>
        </p:nvSpPr>
        <p:spPr/>
        <p:txBody>
          <a:bodyPr/>
          <a:lstStyle/>
          <a:p>
            <a:r>
              <a:rPr lang="en-US" dirty="0" smtClean="0"/>
              <a:t>Writing Without Grades</a:t>
            </a:r>
            <a:endParaRPr lang="en-US" dirty="0"/>
          </a:p>
        </p:txBody>
      </p:sp>
      <p:sp>
        <p:nvSpPr>
          <p:cNvPr id="4" name="TextBox 3"/>
          <p:cNvSpPr txBox="1"/>
          <p:nvPr/>
        </p:nvSpPr>
        <p:spPr>
          <a:xfrm>
            <a:off x="1498600" y="5312369"/>
            <a:ext cx="6007100" cy="1200329"/>
          </a:xfrm>
          <a:prstGeom prst="rect">
            <a:avLst/>
          </a:prstGeom>
          <a:noFill/>
        </p:spPr>
        <p:txBody>
          <a:bodyPr wrap="square" rtlCol="0">
            <a:spAutoFit/>
          </a:bodyPr>
          <a:lstStyle/>
          <a:p>
            <a:pPr algn="ctr"/>
            <a:r>
              <a:rPr lang="en-US" dirty="0" smtClean="0"/>
              <a:t>Valerie </a:t>
            </a:r>
            <a:r>
              <a:rPr lang="en-US" dirty="0" err="1" smtClean="0"/>
              <a:t>Mattessich</a:t>
            </a:r>
            <a:endParaRPr lang="en-US" dirty="0" smtClean="0"/>
          </a:p>
          <a:p>
            <a:pPr algn="ctr"/>
            <a:r>
              <a:rPr lang="en-US" dirty="0" err="1" smtClean="0"/>
              <a:t>Pascack</a:t>
            </a:r>
            <a:r>
              <a:rPr lang="en-US" dirty="0" smtClean="0"/>
              <a:t> Valley Regional High School District (NJ)</a:t>
            </a:r>
          </a:p>
          <a:p>
            <a:pPr algn="ctr"/>
            <a:r>
              <a:rPr lang="en-US" dirty="0" smtClean="0"/>
              <a:t>NCTE/CEL—Chicago, IL</a:t>
            </a:r>
          </a:p>
          <a:p>
            <a:pPr algn="ctr"/>
            <a:r>
              <a:rPr lang="en-US" dirty="0" smtClean="0"/>
              <a:t>Nov. 21, 2011</a:t>
            </a:r>
            <a:endParaRPr lang="en-US" dirty="0"/>
          </a:p>
        </p:txBody>
      </p:sp>
    </p:spTree>
    <p:extLst>
      <p:ext uri="{BB962C8B-B14F-4D97-AF65-F5344CB8AC3E}">
        <p14:creationId xmlns:p14="http://schemas.microsoft.com/office/powerpoint/2010/main" val="258757956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hoto on 2011-11-21 at 08.46.jpg"/>
          <p:cNvPicPr>
            <a:picLocks noChangeAspect="1"/>
          </p:cNvPicPr>
          <p:nvPr/>
        </p:nvPicPr>
        <p:blipFill rotWithShape="1">
          <a:blip r:embed="rId3">
            <a:extLst>
              <a:ext uri="{28A0092B-C50C-407E-A947-70E740481C1C}">
                <a14:useLocalDpi xmlns:a14="http://schemas.microsoft.com/office/drawing/2010/main" val="0"/>
              </a:ext>
            </a:extLst>
          </a:blip>
          <a:srcRect t="2818" r="40247"/>
          <a:stretch/>
        </p:blipFill>
        <p:spPr>
          <a:xfrm>
            <a:off x="2438400" y="1540932"/>
            <a:ext cx="4097867" cy="4998541"/>
          </a:xfrm>
          <a:prstGeom prst="rect">
            <a:avLst/>
          </a:prstGeom>
        </p:spPr>
      </p:pic>
      <p:sp>
        <p:nvSpPr>
          <p:cNvPr id="4" name="TextBox 3"/>
          <p:cNvSpPr txBox="1"/>
          <p:nvPr/>
        </p:nvSpPr>
        <p:spPr>
          <a:xfrm>
            <a:off x="301349" y="441867"/>
            <a:ext cx="8861320" cy="954107"/>
          </a:xfrm>
          <a:prstGeom prst="rect">
            <a:avLst/>
          </a:prstGeom>
          <a:noFill/>
        </p:spPr>
        <p:txBody>
          <a:bodyPr wrap="none" rtlCol="0">
            <a:spAutoFit/>
          </a:bodyPr>
          <a:lstStyle/>
          <a:p>
            <a:pPr algn="ctr"/>
            <a:r>
              <a:rPr lang="en-US" sz="2800" dirty="0" smtClean="0"/>
              <a:t>How can I make adjustments that suit me, my students,</a:t>
            </a:r>
          </a:p>
          <a:p>
            <a:pPr algn="ctr"/>
            <a:r>
              <a:rPr lang="en-US" sz="2800" dirty="0" smtClean="0"/>
              <a:t> and my school district?</a:t>
            </a:r>
            <a:endParaRPr lang="en-US" sz="2800" dirty="0"/>
          </a:p>
        </p:txBody>
      </p:sp>
    </p:spTree>
    <p:extLst>
      <p:ext uri="{BB962C8B-B14F-4D97-AF65-F5344CB8AC3E}">
        <p14:creationId xmlns:p14="http://schemas.microsoft.com/office/powerpoint/2010/main" val="42210063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fontScale="92500" lnSpcReduction="20000"/>
          </a:bodyPr>
          <a:lstStyle/>
          <a:p>
            <a:r>
              <a:rPr lang="en-US" sz="3200" dirty="0" smtClean="0"/>
              <a:t>Frequent writing occurs</a:t>
            </a:r>
          </a:p>
          <a:p>
            <a:endParaRPr lang="en-US" sz="3200" dirty="0" smtClean="0"/>
          </a:p>
          <a:p>
            <a:r>
              <a:rPr lang="en-US" sz="3200" dirty="0" smtClean="0"/>
              <a:t>Low-stakes writing is the norm</a:t>
            </a:r>
          </a:p>
          <a:p>
            <a:endParaRPr lang="en-US" sz="3200" dirty="0" smtClean="0"/>
          </a:p>
          <a:p>
            <a:r>
              <a:rPr lang="en-US" sz="3200" dirty="0" smtClean="0"/>
              <a:t>Ample conferencing time allotted</a:t>
            </a:r>
          </a:p>
          <a:p>
            <a:endParaRPr lang="en-US" sz="3200" dirty="0" smtClean="0"/>
          </a:p>
          <a:p>
            <a:r>
              <a:rPr lang="en-US" sz="3200" dirty="0" smtClean="0"/>
              <a:t>Assessment is mainly formative</a:t>
            </a:r>
          </a:p>
          <a:p>
            <a:endParaRPr lang="en-US" sz="3200" dirty="0" smtClean="0"/>
          </a:p>
          <a:p>
            <a:r>
              <a:rPr lang="en-US" sz="3200" dirty="0" smtClean="0"/>
              <a:t>Writing perceived as both process-oriented AND product-oriented </a:t>
            </a:r>
            <a:endParaRPr lang="en-US" sz="3200" dirty="0"/>
          </a:p>
        </p:txBody>
      </p:sp>
      <p:sp>
        <p:nvSpPr>
          <p:cNvPr id="3" name="Title 2"/>
          <p:cNvSpPr>
            <a:spLocks noGrp="1"/>
          </p:cNvSpPr>
          <p:nvPr>
            <p:ph type="title"/>
          </p:nvPr>
        </p:nvSpPr>
        <p:spPr/>
        <p:txBody>
          <a:bodyPr/>
          <a:lstStyle/>
          <a:p>
            <a:r>
              <a:rPr lang="en-US" dirty="0" smtClean="0"/>
              <a:t>My Ideal Writing Classroom</a:t>
            </a:r>
            <a:endParaRPr lang="en-US" dirty="0"/>
          </a:p>
        </p:txBody>
      </p:sp>
    </p:spTree>
    <p:extLst>
      <p:ext uri="{BB962C8B-B14F-4D97-AF65-F5344CB8AC3E}">
        <p14:creationId xmlns:p14="http://schemas.microsoft.com/office/powerpoint/2010/main" val="106671681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0" indent="0">
              <a:buNone/>
            </a:pPr>
            <a:endParaRPr lang="en-US" sz="2400" dirty="0" smtClean="0"/>
          </a:p>
          <a:p>
            <a:pPr marL="0" indent="0">
              <a:buNone/>
            </a:pPr>
            <a:r>
              <a:rPr lang="en-US" sz="2400" dirty="0" smtClean="0"/>
              <a:t>1. </a:t>
            </a:r>
            <a:r>
              <a:rPr lang="en-US" sz="2400" dirty="0" err="1" smtClean="0"/>
              <a:t>Nancie</a:t>
            </a:r>
            <a:r>
              <a:rPr lang="en-US" sz="2400" dirty="0" smtClean="0"/>
              <a:t> Atwell’s </a:t>
            </a:r>
            <a:r>
              <a:rPr lang="en-US" sz="2400" i="1" dirty="0" smtClean="0"/>
              <a:t>In the Middle</a:t>
            </a:r>
          </a:p>
          <a:p>
            <a:pPr lvl="2"/>
            <a:r>
              <a:rPr lang="en-US" sz="2400" dirty="0" smtClean="0"/>
              <a:t>Fully-realized workshop model with structure and purpose</a:t>
            </a:r>
          </a:p>
          <a:p>
            <a:pPr marL="0" indent="0">
              <a:buNone/>
            </a:pPr>
            <a:endParaRPr lang="en-US" sz="2400" dirty="0" smtClean="0"/>
          </a:p>
          <a:p>
            <a:pPr marL="0" indent="0">
              <a:buNone/>
            </a:pPr>
            <a:endParaRPr lang="en-US" sz="2400" dirty="0" smtClean="0"/>
          </a:p>
          <a:p>
            <a:pPr marL="0" indent="0">
              <a:buNone/>
            </a:pPr>
            <a:r>
              <a:rPr lang="en-US" sz="2400" dirty="0" smtClean="0"/>
              <a:t>2. Unit received via NCTE Lesson Plan Exchange</a:t>
            </a:r>
            <a:r>
              <a:rPr lang="en-US" sz="1900" dirty="0"/>
              <a:t>	</a:t>
            </a:r>
            <a:r>
              <a:rPr lang="en-US" sz="1900" dirty="0" smtClean="0"/>
              <a:t>	</a:t>
            </a:r>
          </a:p>
          <a:p>
            <a:pPr marL="0" indent="0">
              <a:buNone/>
            </a:pPr>
            <a:endParaRPr lang="en-US" sz="2400" dirty="0" smtClean="0"/>
          </a:p>
          <a:p>
            <a:pPr marL="0" indent="0">
              <a:buNone/>
            </a:pPr>
            <a:endParaRPr lang="en-US" sz="2400" dirty="0" smtClean="0"/>
          </a:p>
          <a:p>
            <a:pPr marL="0" indent="0">
              <a:buNone/>
            </a:pPr>
            <a:r>
              <a:rPr lang="en-US" sz="2400" dirty="0"/>
              <a:t>3. Collins Writing Program</a:t>
            </a:r>
          </a:p>
          <a:p>
            <a:pPr lvl="2"/>
            <a:r>
              <a:rPr lang="en-US" sz="1900" dirty="0"/>
              <a:t>Focus Correction Areas</a:t>
            </a:r>
          </a:p>
          <a:p>
            <a:pPr marL="0" indent="0">
              <a:buNone/>
            </a:pPr>
            <a:endParaRPr lang="en-US" sz="2400" dirty="0" smtClean="0"/>
          </a:p>
        </p:txBody>
      </p:sp>
      <p:sp>
        <p:nvSpPr>
          <p:cNvPr id="3" name="Title 2"/>
          <p:cNvSpPr>
            <a:spLocks noGrp="1"/>
          </p:cNvSpPr>
          <p:nvPr>
            <p:ph type="title"/>
          </p:nvPr>
        </p:nvSpPr>
        <p:spPr/>
        <p:txBody>
          <a:bodyPr/>
          <a:lstStyle/>
          <a:p>
            <a:r>
              <a:rPr lang="en-US" dirty="0" smtClean="0"/>
              <a:t>Catalysts for Change</a:t>
            </a:r>
            <a:endParaRPr lang="en-US" dirty="0"/>
          </a:p>
        </p:txBody>
      </p:sp>
    </p:spTree>
    <p:extLst>
      <p:ext uri="{BB962C8B-B14F-4D97-AF65-F5344CB8AC3E}">
        <p14:creationId xmlns:p14="http://schemas.microsoft.com/office/powerpoint/2010/main" val="383143565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obvious:</a:t>
            </a:r>
          </a:p>
          <a:p>
            <a:endParaRPr lang="en-US" dirty="0"/>
          </a:p>
          <a:p>
            <a:pPr lvl="1"/>
            <a:r>
              <a:rPr lang="en-US" dirty="0" smtClean="0"/>
              <a:t>INSPIRATION! </a:t>
            </a:r>
          </a:p>
          <a:p>
            <a:pPr lvl="2"/>
            <a:r>
              <a:rPr lang="en-US" dirty="0" smtClean="0"/>
              <a:t>How can I engage and nurture student writers more fully?</a:t>
            </a:r>
          </a:p>
          <a:p>
            <a:pPr lvl="1"/>
            <a:endParaRPr lang="en-US" dirty="0" smtClean="0"/>
          </a:p>
          <a:p>
            <a:pPr lvl="1"/>
            <a:r>
              <a:rPr lang="en-US" dirty="0" smtClean="0"/>
              <a:t>INFORMATION</a:t>
            </a:r>
          </a:p>
          <a:p>
            <a:pPr lvl="2"/>
            <a:r>
              <a:rPr lang="en-US" dirty="0" smtClean="0"/>
              <a:t>The nuts-and-bolts of running a fully-realized workshop environment in which students are given the space and resources to read and write for authentic purposes.</a:t>
            </a:r>
            <a:endParaRPr lang="en-US" dirty="0"/>
          </a:p>
        </p:txBody>
      </p:sp>
      <p:sp>
        <p:nvSpPr>
          <p:cNvPr id="3" name="Title 2"/>
          <p:cNvSpPr>
            <a:spLocks noGrp="1"/>
          </p:cNvSpPr>
          <p:nvPr>
            <p:ph type="title"/>
          </p:nvPr>
        </p:nvSpPr>
        <p:spPr/>
        <p:txBody>
          <a:bodyPr/>
          <a:lstStyle/>
          <a:p>
            <a:r>
              <a:rPr lang="en-US" dirty="0" smtClean="0"/>
              <a:t>Atwell’s Contributions</a:t>
            </a:r>
            <a:endParaRPr lang="en-US" dirty="0"/>
          </a:p>
        </p:txBody>
      </p:sp>
    </p:spTree>
    <p:extLst>
      <p:ext uri="{BB962C8B-B14F-4D97-AF65-F5344CB8AC3E}">
        <p14:creationId xmlns:p14="http://schemas.microsoft.com/office/powerpoint/2010/main" val="363204808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t>Unit plan received through NCTE Lesson Plan Exchange circa 2003</a:t>
            </a:r>
          </a:p>
          <a:p>
            <a:pPr lvl="1"/>
            <a:endParaRPr lang="en-US" sz="2800" dirty="0" smtClean="0"/>
          </a:p>
          <a:p>
            <a:pPr lvl="1"/>
            <a:r>
              <a:rPr lang="en-US" sz="2800" dirty="0" smtClean="0"/>
              <a:t>Focused on writing for mastery</a:t>
            </a:r>
          </a:p>
          <a:p>
            <a:pPr lvl="1"/>
            <a:endParaRPr lang="en-US" sz="2800" dirty="0"/>
          </a:p>
          <a:p>
            <a:pPr lvl="2"/>
            <a:r>
              <a:rPr lang="en-US" sz="2200" dirty="0" smtClean="0"/>
              <a:t>Essays revised continuously until mastery achieved</a:t>
            </a:r>
          </a:p>
          <a:p>
            <a:pPr lvl="2"/>
            <a:r>
              <a:rPr lang="en-US" sz="2200" dirty="0" smtClean="0"/>
              <a:t>No grade assigned to any one piece of writing	</a:t>
            </a:r>
          </a:p>
          <a:p>
            <a:pPr lvl="1"/>
            <a:endParaRPr lang="en-US" sz="2500" dirty="0"/>
          </a:p>
          <a:p>
            <a:pPr lvl="1"/>
            <a:r>
              <a:rPr lang="en-US" sz="2700" dirty="0" smtClean="0"/>
              <a:t>Writing was recursive; revision was “forced”</a:t>
            </a:r>
          </a:p>
          <a:p>
            <a:pPr marL="0" indent="0">
              <a:buNone/>
            </a:pPr>
            <a:endParaRPr lang="en-US" dirty="0" smtClean="0"/>
          </a:p>
        </p:txBody>
      </p:sp>
      <p:sp>
        <p:nvSpPr>
          <p:cNvPr id="3" name="Title 2"/>
          <p:cNvSpPr>
            <a:spLocks noGrp="1"/>
          </p:cNvSpPr>
          <p:nvPr>
            <p:ph type="title"/>
          </p:nvPr>
        </p:nvSpPr>
        <p:spPr/>
        <p:txBody>
          <a:bodyPr/>
          <a:lstStyle/>
          <a:p>
            <a:r>
              <a:rPr lang="en-US" dirty="0" smtClean="0"/>
              <a:t>Practical Influences</a:t>
            </a:r>
            <a:endParaRPr lang="en-US" dirty="0"/>
          </a:p>
        </p:txBody>
      </p:sp>
    </p:spTree>
    <p:extLst>
      <p:ext uri="{BB962C8B-B14F-4D97-AF65-F5344CB8AC3E}">
        <p14:creationId xmlns:p14="http://schemas.microsoft.com/office/powerpoint/2010/main" val="390505297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Focus Correction Areas</a:t>
            </a:r>
          </a:p>
          <a:p>
            <a:pPr lvl="1"/>
            <a:endParaRPr lang="en-US" dirty="0" smtClean="0"/>
          </a:p>
          <a:p>
            <a:pPr lvl="1"/>
            <a:r>
              <a:rPr lang="en-US" dirty="0" smtClean="0"/>
              <a:t>Teacher identifies 2-3 areas in which students need to improve</a:t>
            </a:r>
          </a:p>
          <a:p>
            <a:pPr lvl="1"/>
            <a:endParaRPr lang="en-US" dirty="0" smtClean="0"/>
          </a:p>
          <a:p>
            <a:pPr lvl="1"/>
            <a:r>
              <a:rPr lang="en-US" dirty="0" smtClean="0"/>
              <a:t>Student only graded on progress toward those goals</a:t>
            </a:r>
          </a:p>
          <a:p>
            <a:pPr lvl="2"/>
            <a:r>
              <a:rPr lang="en-US" dirty="0" smtClean="0"/>
              <a:t>Not assessed/evaluated on other skills in a given piece of writing</a:t>
            </a:r>
          </a:p>
          <a:p>
            <a:endParaRPr lang="en-US" dirty="0"/>
          </a:p>
        </p:txBody>
      </p:sp>
      <p:sp>
        <p:nvSpPr>
          <p:cNvPr id="3" name="Title 2"/>
          <p:cNvSpPr>
            <a:spLocks noGrp="1"/>
          </p:cNvSpPr>
          <p:nvPr>
            <p:ph type="title"/>
          </p:nvPr>
        </p:nvSpPr>
        <p:spPr/>
        <p:txBody>
          <a:bodyPr/>
          <a:lstStyle/>
          <a:p>
            <a:r>
              <a:rPr lang="en-US" dirty="0" smtClean="0"/>
              <a:t>Collins Writing Program	</a:t>
            </a:r>
            <a:endParaRPr lang="en-US" dirty="0"/>
          </a:p>
        </p:txBody>
      </p:sp>
    </p:spTree>
    <p:extLst>
      <p:ext uri="{BB962C8B-B14F-4D97-AF65-F5344CB8AC3E}">
        <p14:creationId xmlns:p14="http://schemas.microsoft.com/office/powerpoint/2010/main" val="12622216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lvl="1"/>
            <a:endParaRPr lang="en-US" dirty="0" smtClean="0"/>
          </a:p>
          <a:p>
            <a:pPr lvl="1"/>
            <a:r>
              <a:rPr lang="en-US" dirty="0" smtClean="0"/>
              <a:t>Limit (but still use) one-shot, formally graded pieces</a:t>
            </a:r>
          </a:p>
          <a:p>
            <a:pPr lvl="1"/>
            <a:endParaRPr lang="en-US" dirty="0" smtClean="0"/>
          </a:p>
          <a:p>
            <a:pPr lvl="1"/>
            <a:r>
              <a:rPr lang="en-US" dirty="0" smtClean="0"/>
              <a:t>Use individual writing rubrics with all students for majority of writing pieces</a:t>
            </a:r>
          </a:p>
          <a:p>
            <a:pPr marL="365760" lvl="1" indent="0">
              <a:buNone/>
            </a:pPr>
            <a:endParaRPr lang="en-US" dirty="0"/>
          </a:p>
          <a:p>
            <a:pPr lvl="1"/>
            <a:r>
              <a:rPr lang="en-US" dirty="0" smtClean="0"/>
              <a:t>Plan writing units that rely on repeated practice of given set of skills</a:t>
            </a:r>
          </a:p>
          <a:p>
            <a:pPr lvl="1"/>
            <a:endParaRPr lang="en-US" dirty="0"/>
          </a:p>
          <a:p>
            <a:pPr lvl="1"/>
            <a:r>
              <a:rPr lang="en-US" dirty="0" smtClean="0"/>
              <a:t>Emphasize and make room for frequent reflection</a:t>
            </a:r>
          </a:p>
          <a:p>
            <a:pPr lvl="1"/>
            <a:endParaRPr lang="en-US" dirty="0"/>
          </a:p>
          <a:p>
            <a:pPr lvl="1"/>
            <a:r>
              <a:rPr lang="en-US" dirty="0" smtClean="0"/>
              <a:t>Employ consistent writing-to-learn activities</a:t>
            </a:r>
          </a:p>
          <a:p>
            <a:pPr lvl="1"/>
            <a:endParaRPr lang="en-US" dirty="0"/>
          </a:p>
          <a:p>
            <a:pPr lvl="1"/>
            <a:r>
              <a:rPr lang="en-US" dirty="0"/>
              <a:t>Make room for plenty of structured, and often anonymous, peer feedback</a:t>
            </a:r>
          </a:p>
          <a:p>
            <a:pPr lvl="1"/>
            <a:endParaRPr lang="en-US" dirty="0" smtClean="0"/>
          </a:p>
        </p:txBody>
      </p:sp>
      <p:sp>
        <p:nvSpPr>
          <p:cNvPr id="3" name="Title 2"/>
          <p:cNvSpPr>
            <a:spLocks noGrp="1"/>
          </p:cNvSpPr>
          <p:nvPr>
            <p:ph type="title"/>
          </p:nvPr>
        </p:nvSpPr>
        <p:spPr>
          <a:xfrm>
            <a:off x="457200" y="914400"/>
            <a:ext cx="8229600" cy="1219200"/>
          </a:xfrm>
        </p:spPr>
        <p:txBody>
          <a:bodyPr>
            <a:normAutofit fontScale="90000"/>
          </a:bodyPr>
          <a:lstStyle/>
          <a:p>
            <a:pPr algn="ctr"/>
            <a:r>
              <a:rPr lang="en-US" dirty="0" smtClean="0"/>
              <a:t/>
            </a:r>
            <a:br>
              <a:rPr lang="en-US" dirty="0" smtClean="0"/>
            </a:br>
            <a:r>
              <a:rPr lang="en-US" dirty="0" smtClean="0"/>
              <a:t>Key Components </a:t>
            </a:r>
            <a:r>
              <a:rPr lang="en-US" dirty="0"/>
              <a:t>of </a:t>
            </a:r>
            <a:r>
              <a:rPr lang="en-US" dirty="0" smtClean="0"/>
              <a:t>My Writing Instruction</a:t>
            </a:r>
            <a:r>
              <a:rPr lang="en-US" dirty="0"/>
              <a:t/>
            </a:r>
            <a:br>
              <a:rPr lang="en-US" dirty="0"/>
            </a:br>
            <a:endParaRPr lang="en-US" dirty="0"/>
          </a:p>
        </p:txBody>
      </p:sp>
    </p:spTree>
    <p:extLst>
      <p:ext uri="{BB962C8B-B14F-4D97-AF65-F5344CB8AC3E}">
        <p14:creationId xmlns:p14="http://schemas.microsoft.com/office/powerpoint/2010/main" val="260082163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1866" y="1036773"/>
            <a:ext cx="8737600" cy="5324535"/>
          </a:xfrm>
          <a:prstGeom prst="rect">
            <a:avLst/>
          </a:prstGeom>
        </p:spPr>
        <p:txBody>
          <a:bodyPr wrap="square">
            <a:spAutoFit/>
          </a:bodyPr>
          <a:lstStyle/>
          <a:p>
            <a:r>
              <a:rPr lang="en-US" sz="2000" dirty="0" smtClean="0"/>
              <a:t>…students </a:t>
            </a:r>
            <a:r>
              <a:rPr lang="en-US" sz="2000" dirty="0"/>
              <a:t>who feel incompetent at writing avoid writing.</a:t>
            </a:r>
          </a:p>
          <a:p>
            <a:r>
              <a:rPr lang="en-US" sz="2000" dirty="0"/>
              <a:t>They do not practice. They do not get better. The truly traumatized,</a:t>
            </a:r>
          </a:p>
          <a:p>
            <a:r>
              <a:rPr lang="en-US" sz="2000" dirty="0"/>
              <a:t>and I estimate that about 20 percent of my classes are in this category,</a:t>
            </a:r>
          </a:p>
          <a:p>
            <a:r>
              <a:rPr lang="en-US" sz="2000" dirty="0"/>
              <a:t>will do anything to avoid the torture they experience when they are</a:t>
            </a:r>
          </a:p>
          <a:p>
            <a:r>
              <a:rPr lang="en-US" sz="2000" dirty="0"/>
              <a:t>required to put pen to paper or finger to key. They may struggle</a:t>
            </a:r>
          </a:p>
          <a:p>
            <a:r>
              <a:rPr lang="en-US" sz="2000" dirty="0"/>
              <a:t>through a writing course, put out a few scraps they are not happy</a:t>
            </a:r>
          </a:p>
          <a:p>
            <a:r>
              <a:rPr lang="en-US" sz="2000" dirty="0"/>
              <a:t>with, make the changes the teacher demands, accept a C or a D or</a:t>
            </a:r>
          </a:p>
          <a:p>
            <a:r>
              <a:rPr lang="en-US" sz="2000" dirty="0"/>
              <a:t>whatever is enough to get them past the requirements, and then rush</a:t>
            </a:r>
          </a:p>
          <a:p>
            <a:r>
              <a:rPr lang="en-US" sz="2000" dirty="0"/>
              <a:t>out at the end of a semester, breathe a huge sigh of relief that that is</a:t>
            </a:r>
          </a:p>
          <a:p>
            <a:r>
              <a:rPr lang="en-US" sz="2000" dirty="0"/>
              <a:t>over, and vow never to write again. Their experiences in a writing</a:t>
            </a:r>
          </a:p>
          <a:p>
            <a:r>
              <a:rPr lang="en-US" sz="2000" dirty="0"/>
              <a:t>class and the C or D they receive for their efforts reinforce their belief</a:t>
            </a:r>
          </a:p>
          <a:p>
            <a:r>
              <a:rPr lang="en-US" sz="2000" dirty="0"/>
              <a:t>that they cannot write and increase their determination to find future</a:t>
            </a:r>
          </a:p>
          <a:p>
            <a:r>
              <a:rPr lang="en-US" sz="2000" dirty="0"/>
              <a:t>courses, and later, a career, in which they will not have to write. And</a:t>
            </a:r>
          </a:p>
          <a:p>
            <a:r>
              <a:rPr lang="en-US" sz="2000" dirty="0"/>
              <a:t>when they find that they do have to write again, because physicists</a:t>
            </a:r>
          </a:p>
          <a:p>
            <a:r>
              <a:rPr lang="en-US" sz="2000" dirty="0"/>
              <a:t>and psychotherapists and business people and even leaders of wilderness</a:t>
            </a:r>
          </a:p>
          <a:p>
            <a:r>
              <a:rPr lang="en-US" sz="2000" dirty="0"/>
              <a:t>outings all have to write, they repeat the ghastly process over and</a:t>
            </a:r>
          </a:p>
          <a:p>
            <a:r>
              <a:rPr lang="en-US" sz="2000" dirty="0"/>
              <a:t>o</a:t>
            </a:r>
            <a:r>
              <a:rPr lang="en-US" sz="2000" dirty="0" smtClean="0"/>
              <a:t>ver </a:t>
            </a:r>
            <a:r>
              <a:rPr lang="en-US" sz="2000" dirty="0"/>
              <a:t>(</a:t>
            </a:r>
            <a:r>
              <a:rPr lang="en-US" sz="2000" dirty="0" err="1"/>
              <a:t>Holaday</a:t>
            </a:r>
            <a:r>
              <a:rPr lang="en-US" sz="2000" dirty="0"/>
              <a:t> 36</a:t>
            </a:r>
            <a:r>
              <a:rPr lang="en-US" sz="2000" dirty="0" smtClean="0"/>
              <a:t>).</a:t>
            </a:r>
            <a:endParaRPr lang="en-US" sz="2000" dirty="0"/>
          </a:p>
        </p:txBody>
      </p:sp>
      <p:sp>
        <p:nvSpPr>
          <p:cNvPr id="3" name="TextBox 2"/>
          <p:cNvSpPr txBox="1"/>
          <p:nvPr/>
        </p:nvSpPr>
        <p:spPr>
          <a:xfrm>
            <a:off x="2387600" y="338666"/>
            <a:ext cx="3275256" cy="523220"/>
          </a:xfrm>
          <a:prstGeom prst="rect">
            <a:avLst/>
          </a:prstGeom>
          <a:noFill/>
        </p:spPr>
        <p:txBody>
          <a:bodyPr wrap="none" rtlCol="0">
            <a:spAutoFit/>
          </a:bodyPr>
          <a:lstStyle/>
          <a:p>
            <a:r>
              <a:rPr lang="en-US" sz="2800" dirty="0" smtClean="0"/>
              <a:t>Why write to learn?</a:t>
            </a:r>
            <a:endParaRPr lang="en-US" sz="2800" dirty="0"/>
          </a:p>
        </p:txBody>
      </p:sp>
    </p:spTree>
    <p:extLst>
      <p:ext uri="{BB962C8B-B14F-4D97-AF65-F5344CB8AC3E}">
        <p14:creationId xmlns:p14="http://schemas.microsoft.com/office/powerpoint/2010/main" val="351834607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28800"/>
            <a:ext cx="7937500" cy="4267200"/>
          </a:xfrm>
        </p:spPr>
        <p:txBody>
          <a:bodyPr>
            <a:normAutofit/>
          </a:bodyPr>
          <a:lstStyle/>
          <a:p>
            <a:endParaRPr lang="en-US" dirty="0" smtClean="0"/>
          </a:p>
          <a:p>
            <a:r>
              <a:rPr lang="en-US" dirty="0"/>
              <a:t>Journal entries to start </a:t>
            </a:r>
            <a:r>
              <a:rPr lang="en-US" dirty="0" smtClean="0"/>
              <a:t>class</a:t>
            </a:r>
          </a:p>
          <a:p>
            <a:pPr marL="0" indent="0">
              <a:buNone/>
            </a:pPr>
            <a:endParaRPr lang="en-US" dirty="0"/>
          </a:p>
          <a:p>
            <a:r>
              <a:rPr lang="en-US" dirty="0" smtClean="0"/>
              <a:t>Assessment takes place mid-marking period and at end, part of class participation</a:t>
            </a:r>
          </a:p>
          <a:p>
            <a:pPr lvl="2"/>
            <a:endParaRPr lang="en-US" dirty="0" smtClean="0"/>
          </a:p>
          <a:p>
            <a:pPr lvl="2"/>
            <a:r>
              <a:rPr lang="en-US" dirty="0" smtClean="0"/>
              <a:t>Teacher sees areas where student naturally tends in his/her writing</a:t>
            </a:r>
          </a:p>
          <a:p>
            <a:pPr lvl="2"/>
            <a:endParaRPr lang="en-US" dirty="0" smtClean="0"/>
          </a:p>
          <a:p>
            <a:pPr lvl="2"/>
            <a:r>
              <a:rPr lang="en-US" dirty="0" smtClean="0"/>
              <a:t>Practice with timed writing, for test prep</a:t>
            </a:r>
          </a:p>
          <a:p>
            <a:endParaRPr lang="en-US" dirty="0"/>
          </a:p>
        </p:txBody>
      </p:sp>
      <p:sp>
        <p:nvSpPr>
          <p:cNvPr id="3" name="Title 2"/>
          <p:cNvSpPr>
            <a:spLocks noGrp="1"/>
          </p:cNvSpPr>
          <p:nvPr>
            <p:ph type="title"/>
          </p:nvPr>
        </p:nvSpPr>
        <p:spPr/>
        <p:txBody>
          <a:bodyPr/>
          <a:lstStyle/>
          <a:p>
            <a:r>
              <a:rPr lang="en-US" dirty="0" smtClean="0"/>
              <a:t>Writing-to-learn activities</a:t>
            </a:r>
            <a:endParaRPr lang="en-US" dirty="0"/>
          </a:p>
        </p:txBody>
      </p:sp>
    </p:spTree>
    <p:extLst>
      <p:ext uri="{BB962C8B-B14F-4D97-AF65-F5344CB8AC3E}">
        <p14:creationId xmlns:p14="http://schemas.microsoft.com/office/powerpoint/2010/main" val="116946216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a:p>
        </p:txBody>
      </p:sp>
      <p:pic>
        <p:nvPicPr>
          <p:cNvPr id="4" name="Picture 3" descr="Screen shot 2011-11-18 at 8.39.40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293541"/>
            <a:ext cx="8461505" cy="5166526"/>
          </a:xfrm>
          <a:prstGeom prst="rect">
            <a:avLst/>
          </a:prstGeom>
        </p:spPr>
      </p:pic>
      <p:sp>
        <p:nvSpPr>
          <p:cNvPr id="3" name="TextBox 2"/>
          <p:cNvSpPr txBox="1"/>
          <p:nvPr/>
        </p:nvSpPr>
        <p:spPr>
          <a:xfrm>
            <a:off x="1777999" y="491067"/>
            <a:ext cx="5840060" cy="584776"/>
          </a:xfrm>
          <a:prstGeom prst="rect">
            <a:avLst/>
          </a:prstGeom>
          <a:noFill/>
        </p:spPr>
        <p:txBody>
          <a:bodyPr wrap="none" rtlCol="0">
            <a:spAutoFit/>
          </a:bodyPr>
          <a:lstStyle/>
          <a:p>
            <a:r>
              <a:rPr lang="en-US" sz="3200" dirty="0" smtClean="0"/>
              <a:t>Use of Google Suite for Content</a:t>
            </a:r>
            <a:endParaRPr lang="en-US" sz="3200" dirty="0"/>
          </a:p>
        </p:txBody>
      </p:sp>
    </p:spTree>
    <p:extLst>
      <p:ext uri="{BB962C8B-B14F-4D97-AF65-F5344CB8AC3E}">
        <p14:creationId xmlns:p14="http://schemas.microsoft.com/office/powerpoint/2010/main" val="181926944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Photo on 2011-11-15 at 22.05 #3.jpg"/>
          <p:cNvPicPr>
            <a:picLocks noGrp="1" noChangeAspect="1"/>
          </p:cNvPicPr>
          <p:nvPr>
            <p:ph idx="1"/>
          </p:nvPr>
        </p:nvPicPr>
        <p:blipFill>
          <a:blip r:embed="rId2">
            <a:extLst>
              <a:ext uri="{28A0092B-C50C-407E-A947-70E740481C1C}">
                <a14:useLocalDpi xmlns:a14="http://schemas.microsoft.com/office/drawing/2010/main" val="0"/>
              </a:ext>
            </a:extLst>
          </a:blip>
          <a:srcRect t="12963" b="12963"/>
          <a:stretch>
            <a:fillRect/>
          </a:stretch>
        </p:blipFill>
        <p:spPr/>
      </p:pic>
      <p:sp>
        <p:nvSpPr>
          <p:cNvPr id="3" name="Title 2"/>
          <p:cNvSpPr>
            <a:spLocks noGrp="1"/>
          </p:cNvSpPr>
          <p:nvPr>
            <p:ph type="title"/>
          </p:nvPr>
        </p:nvSpPr>
        <p:spPr/>
        <p:txBody>
          <a:bodyPr/>
          <a:lstStyle/>
          <a:p>
            <a:r>
              <a:rPr lang="en-US" dirty="0" smtClean="0"/>
              <a:t>Typical Reaction to “Grading Essays”</a:t>
            </a:r>
            <a:endParaRPr lang="en-US" dirty="0"/>
          </a:p>
        </p:txBody>
      </p:sp>
      <p:sp>
        <p:nvSpPr>
          <p:cNvPr id="2" name="TextBox 1"/>
          <p:cNvSpPr txBox="1"/>
          <p:nvPr/>
        </p:nvSpPr>
        <p:spPr>
          <a:xfrm>
            <a:off x="5232008" y="5130800"/>
            <a:ext cx="3454792" cy="369332"/>
          </a:xfrm>
          <a:prstGeom prst="rect">
            <a:avLst/>
          </a:prstGeom>
          <a:noFill/>
        </p:spPr>
        <p:txBody>
          <a:bodyPr wrap="none" rtlCol="0">
            <a:spAutoFit/>
          </a:bodyPr>
          <a:lstStyle/>
          <a:p>
            <a:r>
              <a:rPr lang="en-US" dirty="0" smtClean="0"/>
              <a:t>What does an ‘A’ mean, anyway?</a:t>
            </a:r>
            <a:endParaRPr lang="en-US" dirty="0"/>
          </a:p>
        </p:txBody>
      </p:sp>
      <p:sp>
        <p:nvSpPr>
          <p:cNvPr id="4" name="TextBox 3"/>
          <p:cNvSpPr txBox="1"/>
          <p:nvPr/>
        </p:nvSpPr>
        <p:spPr>
          <a:xfrm>
            <a:off x="457200" y="2807732"/>
            <a:ext cx="3583032" cy="369332"/>
          </a:xfrm>
          <a:prstGeom prst="rect">
            <a:avLst/>
          </a:prstGeom>
          <a:noFill/>
        </p:spPr>
        <p:txBody>
          <a:bodyPr wrap="none" rtlCol="0">
            <a:spAutoFit/>
          </a:bodyPr>
          <a:lstStyle/>
          <a:p>
            <a:r>
              <a:rPr lang="en-US" dirty="0" smtClean="0"/>
              <a:t>Do they even read my comments?</a:t>
            </a:r>
            <a:endParaRPr lang="en-US" dirty="0"/>
          </a:p>
        </p:txBody>
      </p:sp>
      <p:sp>
        <p:nvSpPr>
          <p:cNvPr id="9" name="TextBox 8"/>
          <p:cNvSpPr txBox="1"/>
          <p:nvPr/>
        </p:nvSpPr>
        <p:spPr>
          <a:xfrm>
            <a:off x="4607511" y="1714500"/>
            <a:ext cx="4333290" cy="923330"/>
          </a:xfrm>
          <a:prstGeom prst="rect">
            <a:avLst/>
          </a:prstGeom>
          <a:noFill/>
        </p:spPr>
        <p:txBody>
          <a:bodyPr wrap="square" rtlCol="0">
            <a:spAutoFit/>
          </a:bodyPr>
          <a:lstStyle/>
          <a:p>
            <a:r>
              <a:rPr lang="en-US" dirty="0" smtClean="0"/>
              <a:t>Why am I grading all students on the same criteria when their needs and abilities are so different?</a:t>
            </a:r>
            <a:endParaRPr lang="en-US" dirty="0"/>
          </a:p>
        </p:txBody>
      </p:sp>
    </p:spTree>
    <p:extLst>
      <p:ext uri="{BB962C8B-B14F-4D97-AF65-F5344CB8AC3E}">
        <p14:creationId xmlns:p14="http://schemas.microsoft.com/office/powerpoint/2010/main" val="5193534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creen shot 2011-11-20 at 12.47.47 PM.png"/>
          <p:cNvPicPr>
            <a:picLocks noGrp="1" noChangeAspect="1"/>
          </p:cNvPicPr>
          <p:nvPr>
            <p:ph idx="1"/>
          </p:nvPr>
        </p:nvPicPr>
        <p:blipFill>
          <a:blip r:embed="rId2">
            <a:extLst>
              <a:ext uri="{28A0092B-C50C-407E-A947-70E740481C1C}">
                <a14:useLocalDpi xmlns:a14="http://schemas.microsoft.com/office/drawing/2010/main" val="0"/>
              </a:ext>
            </a:extLst>
          </a:blip>
          <a:srcRect t="7987" b="7987"/>
          <a:stretch>
            <a:fillRect/>
          </a:stretch>
        </p:blipFill>
        <p:spPr/>
      </p:pic>
      <p:sp>
        <p:nvSpPr>
          <p:cNvPr id="3" name="Title 2"/>
          <p:cNvSpPr>
            <a:spLocks noGrp="1"/>
          </p:cNvSpPr>
          <p:nvPr>
            <p:ph type="title"/>
          </p:nvPr>
        </p:nvSpPr>
        <p:spPr/>
        <p:txBody>
          <a:bodyPr/>
          <a:lstStyle/>
          <a:p>
            <a:r>
              <a:rPr lang="en-US" dirty="0" smtClean="0"/>
              <a:t>Sample journal entries</a:t>
            </a:r>
            <a:endParaRPr lang="en-US" dirty="0"/>
          </a:p>
        </p:txBody>
      </p:sp>
    </p:spTree>
    <p:extLst>
      <p:ext uri="{BB962C8B-B14F-4D97-AF65-F5344CB8AC3E}">
        <p14:creationId xmlns:p14="http://schemas.microsoft.com/office/powerpoint/2010/main" val="5578526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1-11-20 at 12.47.2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717942"/>
            <a:ext cx="8638186" cy="5259525"/>
          </a:xfrm>
          <a:prstGeom prst="rect">
            <a:avLst/>
          </a:prstGeom>
        </p:spPr>
      </p:pic>
    </p:spTree>
    <p:extLst>
      <p:ext uri="{BB962C8B-B14F-4D97-AF65-F5344CB8AC3E}">
        <p14:creationId xmlns:p14="http://schemas.microsoft.com/office/powerpoint/2010/main" val="2843499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More Writing-to-Learn Opportunities</a:t>
            </a:r>
            <a:endParaRPr lang="en-US" dirty="0"/>
          </a:p>
        </p:txBody>
      </p:sp>
      <p:sp>
        <p:nvSpPr>
          <p:cNvPr id="4" name="Rectangle 3"/>
          <p:cNvSpPr/>
          <p:nvPr/>
        </p:nvSpPr>
        <p:spPr>
          <a:xfrm>
            <a:off x="800100" y="2014835"/>
            <a:ext cx="7366000" cy="3539431"/>
          </a:xfrm>
          <a:prstGeom prst="rect">
            <a:avLst/>
          </a:prstGeom>
        </p:spPr>
        <p:txBody>
          <a:bodyPr wrap="square">
            <a:spAutoFit/>
          </a:bodyPr>
          <a:lstStyle/>
          <a:p>
            <a:r>
              <a:rPr lang="en-US" sz="2800" dirty="0"/>
              <a:t>Summarizing/reflecting mid-</a:t>
            </a:r>
            <a:r>
              <a:rPr lang="en-US" sz="2800" dirty="0" smtClean="0"/>
              <a:t>lesson in journals</a:t>
            </a:r>
            <a:endParaRPr lang="en-US" sz="2800" dirty="0"/>
          </a:p>
          <a:p>
            <a:endParaRPr lang="en-US" sz="2800" dirty="0" smtClean="0"/>
          </a:p>
          <a:p>
            <a:endParaRPr lang="en-US" sz="2800" dirty="0"/>
          </a:p>
          <a:p>
            <a:r>
              <a:rPr lang="en-US" sz="2800" dirty="0"/>
              <a:t>Taking Cornell </a:t>
            </a:r>
            <a:r>
              <a:rPr lang="en-US" sz="2800" dirty="0" smtClean="0"/>
              <a:t>notes on readings, lectures, videos</a:t>
            </a:r>
          </a:p>
          <a:p>
            <a:endParaRPr lang="en-US" sz="2800" dirty="0" smtClean="0"/>
          </a:p>
          <a:p>
            <a:r>
              <a:rPr lang="en-US" sz="2800" dirty="0"/>
              <a:t>	</a:t>
            </a:r>
            <a:r>
              <a:rPr lang="en-US" sz="2800" dirty="0" smtClean="0"/>
              <a:t>Assessment is quick, observed, pass/fail</a:t>
            </a:r>
            <a:endParaRPr lang="en-US" sz="2800" dirty="0"/>
          </a:p>
        </p:txBody>
      </p:sp>
    </p:spTree>
    <p:extLst>
      <p:ext uri="{BB962C8B-B14F-4D97-AF65-F5344CB8AC3E}">
        <p14:creationId xmlns:p14="http://schemas.microsoft.com/office/powerpoint/2010/main" val="26196536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1-11-20 at 12.45.1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59100" y="114300"/>
            <a:ext cx="5842000" cy="6210300"/>
          </a:xfrm>
          <a:prstGeom prst="rect">
            <a:avLst/>
          </a:prstGeom>
        </p:spPr>
      </p:pic>
      <p:sp>
        <p:nvSpPr>
          <p:cNvPr id="5" name="Title 4"/>
          <p:cNvSpPr>
            <a:spLocks noGrp="1"/>
          </p:cNvSpPr>
          <p:nvPr>
            <p:ph type="title"/>
          </p:nvPr>
        </p:nvSpPr>
        <p:spPr>
          <a:xfrm>
            <a:off x="457200" y="152400"/>
            <a:ext cx="2324100" cy="2298700"/>
          </a:xfrm>
        </p:spPr>
        <p:txBody>
          <a:bodyPr>
            <a:normAutofit/>
          </a:bodyPr>
          <a:lstStyle/>
          <a:p>
            <a:r>
              <a:rPr lang="en-US" dirty="0" smtClean="0"/>
              <a:t>Sample Cornell Notes</a:t>
            </a:r>
            <a:endParaRPr lang="en-US" dirty="0"/>
          </a:p>
        </p:txBody>
      </p:sp>
    </p:spTree>
    <p:extLst>
      <p:ext uri="{BB962C8B-B14F-4D97-AF65-F5344CB8AC3E}">
        <p14:creationId xmlns:p14="http://schemas.microsoft.com/office/powerpoint/2010/main" val="28981267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1-11-20 at 12.44.11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66963" y="1790700"/>
            <a:ext cx="4660677" cy="3463585"/>
          </a:xfrm>
          <a:prstGeom prst="rect">
            <a:avLst/>
          </a:prstGeom>
        </p:spPr>
      </p:pic>
      <p:pic>
        <p:nvPicPr>
          <p:cNvPr id="3" name="Picture 2" descr="Screen shot 2011-11-20 at 12.43.51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790700"/>
            <a:ext cx="4566963" cy="3463585"/>
          </a:xfrm>
          <a:prstGeom prst="rect">
            <a:avLst/>
          </a:prstGeom>
        </p:spPr>
      </p:pic>
      <p:sp>
        <p:nvSpPr>
          <p:cNvPr id="4" name="Title 3"/>
          <p:cNvSpPr>
            <a:spLocks noGrp="1"/>
          </p:cNvSpPr>
          <p:nvPr>
            <p:ph type="title"/>
          </p:nvPr>
        </p:nvSpPr>
        <p:spPr/>
        <p:txBody>
          <a:bodyPr/>
          <a:lstStyle/>
          <a:p>
            <a:r>
              <a:rPr lang="en-US" dirty="0" smtClean="0"/>
              <a:t>Another Cornell Note example</a:t>
            </a:r>
            <a:endParaRPr lang="en-US" dirty="0"/>
          </a:p>
        </p:txBody>
      </p:sp>
    </p:spTree>
    <p:extLst>
      <p:ext uri="{BB962C8B-B14F-4D97-AF65-F5344CB8AC3E}">
        <p14:creationId xmlns:p14="http://schemas.microsoft.com/office/powerpoint/2010/main" val="37109020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Students identify 2-3 areas in their writing in need of improvement</a:t>
            </a:r>
          </a:p>
          <a:p>
            <a:endParaRPr lang="en-US" dirty="0" smtClean="0"/>
          </a:p>
          <a:p>
            <a:r>
              <a:rPr lang="en-US" dirty="0" smtClean="0"/>
              <a:t>Teacher confirms the areas that student identifies</a:t>
            </a:r>
          </a:p>
          <a:p>
            <a:endParaRPr lang="en-US" dirty="0"/>
          </a:p>
          <a:p>
            <a:r>
              <a:rPr lang="en-US" dirty="0" smtClean="0"/>
              <a:t>Student makes rubric, with examples of target skill in action</a:t>
            </a:r>
          </a:p>
          <a:p>
            <a:endParaRPr lang="en-US" dirty="0"/>
          </a:p>
          <a:p>
            <a:r>
              <a:rPr lang="en-US" dirty="0" smtClean="0"/>
              <a:t>Teacher uses rubric to assess majority of writing pieces over the next unit/marking period</a:t>
            </a:r>
            <a:endParaRPr lang="en-US" dirty="0"/>
          </a:p>
        </p:txBody>
      </p:sp>
      <p:sp>
        <p:nvSpPr>
          <p:cNvPr id="3" name="Title 2"/>
          <p:cNvSpPr>
            <a:spLocks noGrp="1"/>
          </p:cNvSpPr>
          <p:nvPr>
            <p:ph type="title"/>
          </p:nvPr>
        </p:nvSpPr>
        <p:spPr/>
        <p:txBody>
          <a:bodyPr/>
          <a:lstStyle/>
          <a:p>
            <a:r>
              <a:rPr lang="en-US" dirty="0" smtClean="0"/>
              <a:t>Individual Writing Rubrics</a:t>
            </a:r>
            <a:endParaRPr lang="en-US" dirty="0"/>
          </a:p>
        </p:txBody>
      </p:sp>
    </p:spTree>
    <p:extLst>
      <p:ext uri="{BB962C8B-B14F-4D97-AF65-F5344CB8AC3E}">
        <p14:creationId xmlns:p14="http://schemas.microsoft.com/office/powerpoint/2010/main" val="41759166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endParaRPr lang="en-US" sz="3600" dirty="0" smtClean="0"/>
          </a:p>
          <a:p>
            <a:r>
              <a:rPr lang="en-US" sz="3600" dirty="0" smtClean="0"/>
              <a:t>Can be used at thesis, paragraph or essay level</a:t>
            </a:r>
          </a:p>
          <a:p>
            <a:endParaRPr lang="en-US" sz="3600" dirty="0" smtClean="0"/>
          </a:p>
          <a:p>
            <a:r>
              <a:rPr lang="en-US" sz="3600" dirty="0" smtClean="0"/>
              <a:t>Mastery of skills, not necessarily content, the focus here</a:t>
            </a:r>
          </a:p>
          <a:p>
            <a:pPr lvl="2"/>
            <a:r>
              <a:rPr lang="en-US" sz="3100" dirty="0" smtClean="0"/>
              <a:t>Content can be incorporated if necessary</a:t>
            </a:r>
            <a:endParaRPr lang="en-US" sz="3100" dirty="0"/>
          </a:p>
          <a:p>
            <a:endParaRPr lang="en-US" sz="3600" dirty="0" smtClean="0"/>
          </a:p>
        </p:txBody>
      </p:sp>
      <p:sp>
        <p:nvSpPr>
          <p:cNvPr id="3" name="Title 2"/>
          <p:cNvSpPr>
            <a:spLocks noGrp="1"/>
          </p:cNvSpPr>
          <p:nvPr>
            <p:ph type="title"/>
          </p:nvPr>
        </p:nvSpPr>
        <p:spPr/>
        <p:txBody>
          <a:bodyPr/>
          <a:lstStyle/>
          <a:p>
            <a:r>
              <a:rPr lang="en-US" dirty="0" smtClean="0"/>
              <a:t>Recursive Writing Units</a:t>
            </a:r>
            <a:endParaRPr lang="en-US" dirty="0"/>
          </a:p>
        </p:txBody>
      </p:sp>
    </p:spTree>
    <p:extLst>
      <p:ext uri="{BB962C8B-B14F-4D97-AF65-F5344CB8AC3E}">
        <p14:creationId xmlns:p14="http://schemas.microsoft.com/office/powerpoint/2010/main" val="42778749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11-11-20 at 10.56.0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1750" y="1320800"/>
            <a:ext cx="6565900" cy="2819400"/>
          </a:xfrm>
          <a:prstGeom prst="rect">
            <a:avLst/>
          </a:prstGeom>
        </p:spPr>
      </p:pic>
      <p:sp>
        <p:nvSpPr>
          <p:cNvPr id="5" name="TextBox 4"/>
          <p:cNvSpPr txBox="1"/>
          <p:nvPr/>
        </p:nvSpPr>
        <p:spPr>
          <a:xfrm>
            <a:off x="6566316" y="4559300"/>
            <a:ext cx="1232316" cy="369332"/>
          </a:xfrm>
          <a:prstGeom prst="rect">
            <a:avLst/>
          </a:prstGeom>
          <a:noFill/>
        </p:spPr>
        <p:txBody>
          <a:bodyPr wrap="none" rtlCol="0">
            <a:spAutoFit/>
          </a:bodyPr>
          <a:lstStyle/>
          <a:p>
            <a:r>
              <a:rPr lang="en-US" dirty="0" smtClean="0"/>
              <a:t>(Elbow 19)</a:t>
            </a:r>
            <a:endParaRPr lang="en-US" dirty="0"/>
          </a:p>
        </p:txBody>
      </p:sp>
    </p:spTree>
    <p:extLst>
      <p:ext uri="{BB962C8B-B14F-4D97-AF65-F5344CB8AC3E}">
        <p14:creationId xmlns:p14="http://schemas.microsoft.com/office/powerpoint/2010/main" val="4187726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3600" dirty="0" smtClean="0"/>
              <a:t>Create reflection assignments in </a:t>
            </a:r>
            <a:r>
              <a:rPr lang="en-US" sz="3600" dirty="0" err="1" smtClean="0"/>
              <a:t>Turnitin.com</a:t>
            </a:r>
            <a:r>
              <a:rPr lang="en-US" sz="3600" dirty="0" smtClean="0"/>
              <a:t> based on each writing piece submitted</a:t>
            </a:r>
          </a:p>
          <a:p>
            <a:pPr marL="0" indent="0">
              <a:buNone/>
            </a:pPr>
            <a:endParaRPr lang="en-US" sz="3600" dirty="0" smtClean="0"/>
          </a:p>
          <a:p>
            <a:pPr lvl="2"/>
            <a:r>
              <a:rPr lang="en-US" sz="3300" dirty="0" smtClean="0"/>
              <a:t>Reminds teacher to allow for that extent of feedback on the part of the student</a:t>
            </a:r>
            <a:endParaRPr lang="en-US" sz="3300" dirty="0"/>
          </a:p>
        </p:txBody>
      </p:sp>
      <p:sp>
        <p:nvSpPr>
          <p:cNvPr id="3" name="Title 2"/>
          <p:cNvSpPr>
            <a:spLocks noGrp="1"/>
          </p:cNvSpPr>
          <p:nvPr>
            <p:ph type="title"/>
          </p:nvPr>
        </p:nvSpPr>
        <p:spPr/>
        <p:txBody>
          <a:bodyPr/>
          <a:lstStyle/>
          <a:p>
            <a:r>
              <a:rPr lang="en-US" dirty="0" smtClean="0"/>
              <a:t>Reflection assignments</a:t>
            </a:r>
            <a:endParaRPr lang="en-US" dirty="0"/>
          </a:p>
        </p:txBody>
      </p:sp>
    </p:spTree>
    <p:extLst>
      <p:ext uri="{BB962C8B-B14F-4D97-AF65-F5344CB8AC3E}">
        <p14:creationId xmlns:p14="http://schemas.microsoft.com/office/powerpoint/2010/main" val="38852070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creen shot 2011-11-20 at 12.42.11 PM.png"/>
          <p:cNvPicPr>
            <a:picLocks noGrp="1" noChangeAspect="1"/>
          </p:cNvPicPr>
          <p:nvPr>
            <p:ph idx="1"/>
          </p:nvPr>
        </p:nvPicPr>
        <p:blipFill>
          <a:blip r:embed="rId2">
            <a:extLst>
              <a:ext uri="{28A0092B-C50C-407E-A947-70E740481C1C}">
                <a14:useLocalDpi xmlns:a14="http://schemas.microsoft.com/office/drawing/2010/main" val="0"/>
              </a:ext>
            </a:extLst>
          </a:blip>
          <a:srcRect t="12500" b="12500"/>
          <a:stretch>
            <a:fillRect/>
          </a:stretch>
        </p:blipFill>
        <p:spPr/>
      </p:pic>
      <p:sp>
        <p:nvSpPr>
          <p:cNvPr id="3" name="Title 2"/>
          <p:cNvSpPr>
            <a:spLocks noGrp="1"/>
          </p:cNvSpPr>
          <p:nvPr>
            <p:ph type="title"/>
          </p:nvPr>
        </p:nvSpPr>
        <p:spPr/>
        <p:txBody>
          <a:bodyPr/>
          <a:lstStyle/>
          <a:p>
            <a:r>
              <a:rPr lang="en-US" dirty="0" smtClean="0"/>
              <a:t>Example Writing Reflection</a:t>
            </a:r>
            <a:endParaRPr lang="en-US" dirty="0"/>
          </a:p>
        </p:txBody>
      </p:sp>
    </p:spTree>
    <p:extLst>
      <p:ext uri="{BB962C8B-B14F-4D97-AF65-F5344CB8AC3E}">
        <p14:creationId xmlns:p14="http://schemas.microsoft.com/office/powerpoint/2010/main" val="4295596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endParaRPr lang="en-US" dirty="0" smtClean="0"/>
          </a:p>
          <a:p>
            <a:r>
              <a:rPr lang="en-US" dirty="0" smtClean="0"/>
              <a:t>To prompt you to examine the way in which grades are assigned to student writing in your district/department</a:t>
            </a:r>
            <a:endParaRPr lang="en-US" dirty="0"/>
          </a:p>
          <a:p>
            <a:endParaRPr lang="en-US" dirty="0" smtClean="0"/>
          </a:p>
          <a:p>
            <a:r>
              <a:rPr lang="en-US" dirty="0" smtClean="0"/>
              <a:t>To provide a brief glimpse into some alternatives ideas about grading writing</a:t>
            </a:r>
            <a:endParaRPr lang="en-US" dirty="0"/>
          </a:p>
        </p:txBody>
      </p:sp>
      <p:sp>
        <p:nvSpPr>
          <p:cNvPr id="4" name="Title 3"/>
          <p:cNvSpPr>
            <a:spLocks noGrp="1"/>
          </p:cNvSpPr>
          <p:nvPr>
            <p:ph type="title"/>
          </p:nvPr>
        </p:nvSpPr>
        <p:spPr/>
        <p:txBody>
          <a:bodyPr/>
          <a:lstStyle/>
          <a:p>
            <a:r>
              <a:rPr lang="en-US" dirty="0" smtClean="0"/>
              <a:t>My Agenda</a:t>
            </a:r>
            <a:endParaRPr lang="en-US" dirty="0"/>
          </a:p>
        </p:txBody>
      </p:sp>
    </p:spTree>
    <p:extLst>
      <p:ext uri="{BB962C8B-B14F-4D97-AF65-F5344CB8AC3E}">
        <p14:creationId xmlns:p14="http://schemas.microsoft.com/office/powerpoint/2010/main" val="3144028202"/>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0"/>
            <a:ext cx="8229600" cy="825500"/>
          </a:xfrm>
        </p:spPr>
        <p:txBody>
          <a:bodyPr/>
          <a:lstStyle/>
          <a:p>
            <a:r>
              <a:rPr lang="en-US" dirty="0" smtClean="0"/>
              <a:t>Writing Reflection Example</a:t>
            </a:r>
            <a:endParaRPr lang="en-US" dirty="0"/>
          </a:p>
        </p:txBody>
      </p:sp>
      <p:pic>
        <p:nvPicPr>
          <p:cNvPr id="6" name="Content Placeholder 5" descr="Screen shot 2011-11-20 at 12.41.20 PM.png"/>
          <p:cNvPicPr>
            <a:picLocks noGrp="1" noChangeAspect="1"/>
          </p:cNvPicPr>
          <p:nvPr>
            <p:ph idx="1"/>
          </p:nvPr>
        </p:nvPicPr>
        <p:blipFill>
          <a:blip r:embed="rId3">
            <a:extLst>
              <a:ext uri="{28A0092B-C50C-407E-A947-70E740481C1C}">
                <a14:useLocalDpi xmlns:a14="http://schemas.microsoft.com/office/drawing/2010/main" val="0"/>
              </a:ext>
            </a:extLst>
          </a:blip>
          <a:srcRect t="16892" b="16892"/>
          <a:stretch>
            <a:fillRect/>
          </a:stretch>
        </p:blipFill>
        <p:spPr>
          <a:xfrm>
            <a:off x="215900" y="977900"/>
            <a:ext cx="8801100" cy="5626100"/>
          </a:xfrm>
        </p:spPr>
      </p:pic>
    </p:spTree>
    <p:extLst>
      <p:ext uri="{BB962C8B-B14F-4D97-AF65-F5344CB8AC3E}">
        <p14:creationId xmlns:p14="http://schemas.microsoft.com/office/powerpoint/2010/main" val="15483140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7700" y="973666"/>
            <a:ext cx="8204200" cy="5632310"/>
          </a:xfrm>
          <a:prstGeom prst="rect">
            <a:avLst/>
          </a:prstGeom>
        </p:spPr>
        <p:txBody>
          <a:bodyPr wrap="square">
            <a:spAutoFit/>
          </a:bodyPr>
          <a:lstStyle/>
          <a:p>
            <a:r>
              <a:rPr lang="en-US" sz="2400" dirty="0" smtClean="0"/>
              <a:t>It </a:t>
            </a:r>
            <a:r>
              <a:rPr lang="en-US" sz="2400" dirty="0"/>
              <a:t>is not enough simply to </a:t>
            </a:r>
            <a:r>
              <a:rPr lang="en-US" sz="2400" dirty="0" smtClean="0"/>
              <a:t>take the </a:t>
            </a:r>
            <a:r>
              <a:rPr lang="en-US" sz="2400" dirty="0"/>
              <a:t>specter of grading </a:t>
            </a:r>
            <a:r>
              <a:rPr lang="en-US" sz="2400" dirty="0" smtClean="0"/>
              <a:t>away… Take </a:t>
            </a:r>
            <a:r>
              <a:rPr lang="en-US" sz="2400" dirty="0"/>
              <a:t>away grades and you also take away the traditional </a:t>
            </a:r>
            <a:r>
              <a:rPr lang="en-US" sz="2400" dirty="0" smtClean="0"/>
              <a:t>means whereby </a:t>
            </a:r>
            <a:r>
              <a:rPr lang="en-US" sz="2400" dirty="0"/>
              <a:t>students are motivated to work hard; you take away the </a:t>
            </a:r>
            <a:r>
              <a:rPr lang="en-US" sz="2400" dirty="0" smtClean="0"/>
              <a:t>chief mechanism </a:t>
            </a:r>
            <a:r>
              <a:rPr lang="en-US" sz="2400" dirty="0"/>
              <a:t>through which they get feedback about their writing; </a:t>
            </a:r>
            <a:r>
              <a:rPr lang="en-US" sz="2400" dirty="0" smtClean="0"/>
              <a:t>you take </a:t>
            </a:r>
            <a:r>
              <a:rPr lang="en-US" sz="2400" dirty="0"/>
              <a:t>away the means through which they learn how successfully </a:t>
            </a:r>
            <a:r>
              <a:rPr lang="en-US" sz="2400" dirty="0" smtClean="0"/>
              <a:t>they write </a:t>
            </a:r>
            <a:r>
              <a:rPr lang="en-US" sz="2400" dirty="0"/>
              <a:t>compared with their classmates and others; and you take </a:t>
            </a:r>
            <a:r>
              <a:rPr lang="en-US" sz="2400" dirty="0" smtClean="0"/>
              <a:t>away their </a:t>
            </a:r>
            <a:r>
              <a:rPr lang="en-US" sz="2400" dirty="0"/>
              <a:t>sense of accomplishment and reward. Similarly, when you </a:t>
            </a:r>
            <a:r>
              <a:rPr lang="en-US" sz="2400" dirty="0" smtClean="0"/>
              <a:t>take away </a:t>
            </a:r>
            <a:r>
              <a:rPr lang="en-US" sz="2400" dirty="0"/>
              <a:t>grades, you take away the familiar lens through which </a:t>
            </a:r>
            <a:r>
              <a:rPr lang="en-US" sz="2400" dirty="0" smtClean="0"/>
              <a:t>teachers are </a:t>
            </a:r>
            <a:r>
              <a:rPr lang="en-US" sz="2400" dirty="0"/>
              <a:t>accustomed to viewing students, themselves, and </a:t>
            </a:r>
            <a:r>
              <a:rPr lang="en-US" sz="2400" dirty="0" smtClean="0"/>
              <a:t>everyone’s respective </a:t>
            </a:r>
            <a:r>
              <a:rPr lang="en-US" sz="2400" dirty="0"/>
              <a:t>roles in the classroom-even what goes on in the </a:t>
            </a:r>
            <a:r>
              <a:rPr lang="en-US" sz="2400" dirty="0" smtClean="0"/>
              <a:t>classroom. If </a:t>
            </a:r>
            <a:r>
              <a:rPr lang="en-US" sz="2400" dirty="0"/>
              <a:t>we choose not to grade student writing, that choice sets in motion </a:t>
            </a:r>
            <a:r>
              <a:rPr lang="en-US" sz="2400" dirty="0" smtClean="0"/>
              <a:t>a chain </a:t>
            </a:r>
            <a:r>
              <a:rPr lang="en-US" sz="2400" dirty="0"/>
              <a:t>of causation that necessitates a number of other decisions </a:t>
            </a:r>
            <a:r>
              <a:rPr lang="en-US" sz="2400" dirty="0" smtClean="0"/>
              <a:t>as well (Bauman 165-166).</a:t>
            </a:r>
            <a:endParaRPr lang="en-US" sz="2400" dirty="0"/>
          </a:p>
        </p:txBody>
      </p:sp>
      <p:sp>
        <p:nvSpPr>
          <p:cNvPr id="3" name="TextBox 2"/>
          <p:cNvSpPr txBox="1"/>
          <p:nvPr/>
        </p:nvSpPr>
        <p:spPr>
          <a:xfrm>
            <a:off x="3081867" y="314635"/>
            <a:ext cx="3040992" cy="646331"/>
          </a:xfrm>
          <a:prstGeom prst="rect">
            <a:avLst/>
          </a:prstGeom>
          <a:noFill/>
        </p:spPr>
        <p:txBody>
          <a:bodyPr wrap="none" rtlCol="0">
            <a:spAutoFit/>
          </a:bodyPr>
          <a:lstStyle/>
          <a:p>
            <a:r>
              <a:rPr lang="en-US" sz="3600" dirty="0" smtClean="0"/>
              <a:t>Buyer Beware!</a:t>
            </a:r>
            <a:endParaRPr lang="en-US" sz="3600" dirty="0"/>
          </a:p>
        </p:txBody>
      </p:sp>
    </p:spTree>
    <p:extLst>
      <p:ext uri="{BB962C8B-B14F-4D97-AF65-F5344CB8AC3E}">
        <p14:creationId xmlns:p14="http://schemas.microsoft.com/office/powerpoint/2010/main" val="38506879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17700" y="2311400"/>
            <a:ext cx="5575300" cy="3108544"/>
          </a:xfrm>
          <a:prstGeom prst="rect">
            <a:avLst/>
          </a:prstGeom>
          <a:noFill/>
        </p:spPr>
        <p:txBody>
          <a:bodyPr wrap="square" rtlCol="0">
            <a:spAutoFit/>
          </a:bodyPr>
          <a:lstStyle/>
          <a:p>
            <a:pPr algn="ctr"/>
            <a:r>
              <a:rPr lang="en-US" sz="2800" dirty="0" smtClean="0"/>
              <a:t>I wish you well as you continue to seek opportunities for teachers to more effectively coach and nurture student writers! </a:t>
            </a:r>
          </a:p>
          <a:p>
            <a:pPr algn="ctr"/>
            <a:endParaRPr lang="en-US" sz="2800" dirty="0"/>
          </a:p>
          <a:p>
            <a:pPr algn="ctr"/>
            <a:endParaRPr lang="en-US" sz="2800" dirty="0" smtClean="0"/>
          </a:p>
          <a:p>
            <a:pPr algn="ctr"/>
            <a:r>
              <a:rPr lang="en-US" sz="2800" dirty="0" smtClean="0"/>
              <a:t>Thank you for your time.</a:t>
            </a:r>
            <a:endParaRPr lang="en-US" sz="2800" dirty="0"/>
          </a:p>
        </p:txBody>
      </p:sp>
    </p:spTree>
    <p:extLst>
      <p:ext uri="{BB962C8B-B14F-4D97-AF65-F5344CB8AC3E}">
        <p14:creationId xmlns:p14="http://schemas.microsoft.com/office/powerpoint/2010/main" val="23712472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lgn="ctr">
              <a:buNone/>
            </a:pPr>
            <a:endParaRPr lang="en-US" sz="4000" dirty="0" smtClean="0"/>
          </a:p>
          <a:p>
            <a:pPr marL="0" indent="0" algn="ctr">
              <a:buNone/>
            </a:pPr>
            <a:endParaRPr lang="en-US" sz="4000" dirty="0"/>
          </a:p>
          <a:p>
            <a:pPr marL="0" indent="0" algn="ctr">
              <a:buNone/>
            </a:pPr>
            <a:r>
              <a:rPr lang="en-US" sz="4000" dirty="0" smtClean="0"/>
              <a:t>…was that the students’ focus was on </a:t>
            </a:r>
            <a:r>
              <a:rPr lang="en-US" sz="4000" i="1" dirty="0" smtClean="0"/>
              <a:t>grades</a:t>
            </a:r>
            <a:r>
              <a:rPr lang="en-US" sz="4000" dirty="0" smtClean="0"/>
              <a:t>, not on improvement in writing skills.</a:t>
            </a:r>
          </a:p>
          <a:p>
            <a:endParaRPr lang="en-US" sz="4000" dirty="0"/>
          </a:p>
        </p:txBody>
      </p:sp>
      <p:sp>
        <p:nvSpPr>
          <p:cNvPr id="3" name="Title 2"/>
          <p:cNvSpPr>
            <a:spLocks noGrp="1"/>
          </p:cNvSpPr>
          <p:nvPr>
            <p:ph type="title"/>
          </p:nvPr>
        </p:nvSpPr>
        <p:spPr/>
        <p:txBody>
          <a:bodyPr/>
          <a:lstStyle/>
          <a:p>
            <a:r>
              <a:rPr lang="en-US" dirty="0" smtClean="0"/>
              <a:t>My Sneaking Suspicion…</a:t>
            </a:r>
            <a:endParaRPr lang="en-US" dirty="0"/>
          </a:p>
        </p:txBody>
      </p:sp>
    </p:spTree>
    <p:extLst>
      <p:ext uri="{BB962C8B-B14F-4D97-AF65-F5344CB8AC3E}">
        <p14:creationId xmlns:p14="http://schemas.microsoft.com/office/powerpoint/2010/main" val="233547275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type="subTitle" idx="4294967295"/>
          </p:nvPr>
        </p:nvSpPr>
        <p:spPr>
          <a:xfrm>
            <a:off x="533400" y="1998663"/>
            <a:ext cx="8305800" cy="1143000"/>
          </a:xfrm>
        </p:spPr>
        <p:txBody>
          <a:bodyPr>
            <a:noAutofit/>
          </a:bodyPr>
          <a:lstStyle/>
          <a:p>
            <a:pPr marL="0" indent="0" algn="ctr">
              <a:buNone/>
            </a:pPr>
            <a:r>
              <a:rPr lang="en-US" sz="4800" dirty="0"/>
              <a:t>How do I remove </a:t>
            </a:r>
            <a:r>
              <a:rPr lang="en-US" sz="4800" i="1" dirty="0"/>
              <a:t>grades</a:t>
            </a:r>
            <a:r>
              <a:rPr lang="en-US" sz="4800" dirty="0"/>
              <a:t> from the equation, </a:t>
            </a:r>
            <a:r>
              <a:rPr lang="en-US" sz="4800" dirty="0" smtClean="0"/>
              <a:t>thus freeing </a:t>
            </a:r>
            <a:r>
              <a:rPr lang="en-US" sz="4800" dirty="0"/>
              <a:t>students to </a:t>
            </a:r>
            <a:r>
              <a:rPr lang="en-US" sz="4800" i="1" dirty="0"/>
              <a:t>think</a:t>
            </a:r>
            <a:r>
              <a:rPr lang="en-US" sz="4800" dirty="0"/>
              <a:t>, </a:t>
            </a:r>
            <a:r>
              <a:rPr lang="en-US" sz="4800" i="1" dirty="0"/>
              <a:t>learn and write</a:t>
            </a:r>
            <a:r>
              <a:rPr lang="en-US" sz="4800" dirty="0"/>
              <a:t>?</a:t>
            </a:r>
          </a:p>
          <a:p>
            <a:pPr marL="0" indent="0" algn="ctr">
              <a:buNone/>
            </a:pPr>
            <a:endParaRPr lang="en-US" sz="4800" dirty="0"/>
          </a:p>
        </p:txBody>
      </p:sp>
    </p:spTree>
    <p:extLst>
      <p:ext uri="{BB962C8B-B14F-4D97-AF65-F5344CB8AC3E}">
        <p14:creationId xmlns:p14="http://schemas.microsoft.com/office/powerpoint/2010/main" val="27968059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27100" y="3015734"/>
            <a:ext cx="7378700" cy="769441"/>
          </a:xfrm>
          <a:prstGeom prst="rect">
            <a:avLst/>
          </a:prstGeom>
          <a:noFill/>
        </p:spPr>
        <p:txBody>
          <a:bodyPr wrap="square" rtlCol="0">
            <a:spAutoFit/>
          </a:bodyPr>
          <a:lstStyle/>
          <a:p>
            <a:r>
              <a:rPr lang="en-US" sz="4400" dirty="0" smtClean="0"/>
              <a:t>What does the research say?</a:t>
            </a:r>
            <a:endParaRPr lang="en-US" sz="4400" dirty="0"/>
          </a:p>
        </p:txBody>
      </p:sp>
    </p:spTree>
    <p:extLst>
      <p:ext uri="{BB962C8B-B14F-4D97-AF65-F5344CB8AC3E}">
        <p14:creationId xmlns:p14="http://schemas.microsoft.com/office/powerpoint/2010/main" val="269513809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1100" y="805240"/>
            <a:ext cx="6743700" cy="4832093"/>
          </a:xfrm>
          <a:prstGeom prst="rect">
            <a:avLst/>
          </a:prstGeom>
        </p:spPr>
        <p:txBody>
          <a:bodyPr wrap="square">
            <a:spAutoFit/>
          </a:bodyPr>
          <a:lstStyle/>
          <a:p>
            <a:r>
              <a:rPr lang="en-US" sz="2800" dirty="0" smtClean="0"/>
              <a:t>“A </a:t>
            </a:r>
            <a:r>
              <a:rPr lang="en-US" sz="2800" dirty="0"/>
              <a:t>grade may be influenced or contaminated by everything from</a:t>
            </a:r>
          </a:p>
          <a:p>
            <a:r>
              <a:rPr lang="en-US" sz="2800" dirty="0"/>
              <a:t>flattery to a teacher's personal preferences, to a desire to warn, to a</a:t>
            </a:r>
          </a:p>
          <a:p>
            <a:r>
              <a:rPr lang="en-US" sz="2800" dirty="0"/>
              <a:t>fear of causing psychological harm, to a need to reward good behavior,</a:t>
            </a:r>
          </a:p>
          <a:p>
            <a:r>
              <a:rPr lang="en-US" sz="2800" dirty="0"/>
              <a:t>to a need to meet institutional distribution requirements. Yet,</a:t>
            </a:r>
          </a:p>
          <a:p>
            <a:r>
              <a:rPr lang="en-US" sz="2800" dirty="0"/>
              <a:t>despite this, once given, grades are treated as scientific, immutable,</a:t>
            </a:r>
          </a:p>
          <a:p>
            <a:r>
              <a:rPr lang="en-US" sz="2800" dirty="0" smtClean="0"/>
              <a:t>factual” (</a:t>
            </a:r>
            <a:r>
              <a:rPr lang="en-US" sz="2800" dirty="0" err="1" smtClean="0"/>
              <a:t>Holaday</a:t>
            </a:r>
            <a:r>
              <a:rPr lang="en-US" sz="2800" dirty="0" smtClean="0"/>
              <a:t> 36 ).</a:t>
            </a:r>
            <a:endParaRPr lang="en-US" sz="2800" dirty="0"/>
          </a:p>
        </p:txBody>
      </p:sp>
    </p:spTree>
    <p:extLst>
      <p:ext uri="{BB962C8B-B14F-4D97-AF65-F5344CB8AC3E}">
        <p14:creationId xmlns:p14="http://schemas.microsoft.com/office/powerpoint/2010/main" val="157581234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93800" y="2303317"/>
            <a:ext cx="6705600" cy="2523768"/>
          </a:xfrm>
          <a:prstGeom prst="rect">
            <a:avLst/>
          </a:prstGeom>
        </p:spPr>
        <p:txBody>
          <a:bodyPr wrap="square">
            <a:spAutoFit/>
          </a:bodyPr>
          <a:lstStyle/>
          <a:p>
            <a:r>
              <a:rPr lang="en-US" sz="2800" dirty="0" smtClean="0"/>
              <a:t>“Even </a:t>
            </a:r>
            <a:r>
              <a:rPr lang="en-US" sz="2800" dirty="0"/>
              <a:t>when </a:t>
            </a:r>
            <a:r>
              <a:rPr lang="en-US" sz="2800" dirty="0" smtClean="0"/>
              <a:t>teachers (</a:t>
            </a:r>
            <a:r>
              <a:rPr lang="en-US" sz="2800" dirty="0"/>
              <a:t>or peers) offer extensive commentary in addition to grades, </a:t>
            </a:r>
            <a:r>
              <a:rPr lang="en-US" sz="2800" dirty="0" smtClean="0"/>
              <a:t>the presence </a:t>
            </a:r>
            <a:r>
              <a:rPr lang="en-US" sz="2800" dirty="0"/>
              <a:t>of grades distorts the feedback, influencing the way </a:t>
            </a:r>
            <a:r>
              <a:rPr lang="en-US" sz="2800" dirty="0" smtClean="0"/>
              <a:t>the writer </a:t>
            </a:r>
            <a:r>
              <a:rPr lang="en-US" sz="2800" dirty="0"/>
              <a:t>hears </a:t>
            </a:r>
            <a:r>
              <a:rPr lang="en-US" sz="2800" dirty="0" smtClean="0"/>
              <a:t>it” (Bauman </a:t>
            </a:r>
            <a:r>
              <a:rPr lang="en-US" sz="2800" dirty="0"/>
              <a:t>170</a:t>
            </a:r>
            <a:r>
              <a:rPr lang="en-US" sz="2800" dirty="0" smtClean="0"/>
              <a:t>).</a:t>
            </a:r>
            <a:endParaRPr lang="en-US" sz="2800" dirty="0"/>
          </a:p>
          <a:p>
            <a:endParaRPr lang="en-US" dirty="0"/>
          </a:p>
        </p:txBody>
      </p:sp>
    </p:spTree>
    <p:extLst>
      <p:ext uri="{BB962C8B-B14F-4D97-AF65-F5344CB8AC3E}">
        <p14:creationId xmlns:p14="http://schemas.microsoft.com/office/powerpoint/2010/main" val="161590163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71600" y="825500"/>
            <a:ext cx="6223000" cy="4524315"/>
          </a:xfrm>
          <a:prstGeom prst="rect">
            <a:avLst/>
          </a:prstGeom>
        </p:spPr>
        <p:txBody>
          <a:bodyPr wrap="square">
            <a:spAutoFit/>
          </a:bodyPr>
          <a:lstStyle/>
          <a:p>
            <a:r>
              <a:rPr lang="en-US" sz="3200" dirty="0" smtClean="0"/>
              <a:t>“</a:t>
            </a:r>
            <a:r>
              <a:rPr lang="en-US" sz="3200" dirty="0" err="1" smtClean="0"/>
              <a:t>Giltrow</a:t>
            </a:r>
            <a:r>
              <a:rPr lang="en-US" sz="3200" dirty="0" smtClean="0"/>
              <a:t> </a:t>
            </a:r>
            <a:r>
              <a:rPr lang="en-US" sz="3200" dirty="0"/>
              <a:t>and </a:t>
            </a:r>
            <a:r>
              <a:rPr lang="en-US" sz="3200" dirty="0" err="1"/>
              <a:t>Valiquette</a:t>
            </a:r>
            <a:r>
              <a:rPr lang="en-US" sz="3200" dirty="0"/>
              <a:t> found</a:t>
            </a:r>
          </a:p>
          <a:p>
            <a:r>
              <a:rPr lang="en-US" sz="3200" dirty="0"/>
              <a:t>that students most often read the comments as justifications for the</a:t>
            </a:r>
          </a:p>
          <a:p>
            <a:r>
              <a:rPr lang="en-US" sz="3200" dirty="0"/>
              <a:t>grade on the paper, rather than as specific suggestions </a:t>
            </a:r>
            <a:r>
              <a:rPr lang="en-US" sz="3200" dirty="0" smtClean="0"/>
              <a:t>for improvement. Other </a:t>
            </a:r>
            <a:r>
              <a:rPr lang="en-US" sz="3200" dirty="0"/>
              <a:t>research, too, shows the dubious value of teacher </a:t>
            </a:r>
            <a:r>
              <a:rPr lang="en-US" sz="3200" dirty="0" smtClean="0"/>
              <a:t>comments on </a:t>
            </a:r>
            <a:r>
              <a:rPr lang="en-US" sz="3200" dirty="0"/>
              <a:t>students' </a:t>
            </a:r>
            <a:r>
              <a:rPr lang="en-US" sz="3200" dirty="0" smtClean="0"/>
              <a:t>papers” (Bauman 170). </a:t>
            </a:r>
            <a:endParaRPr lang="en-US" sz="3200" dirty="0"/>
          </a:p>
        </p:txBody>
      </p:sp>
    </p:spTree>
    <p:extLst>
      <p:ext uri="{BB962C8B-B14F-4D97-AF65-F5344CB8AC3E}">
        <p14:creationId xmlns:p14="http://schemas.microsoft.com/office/powerpoint/2010/main" val="2607497497"/>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ヒラギノ角ゴ Pro W3"/>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ヒラギノ角ゴ Pro W3"/>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Paper.thmx</Template>
  <TotalTime>937</TotalTime>
  <Words>1384</Words>
  <Application>Microsoft Macintosh PowerPoint</Application>
  <PresentationFormat>On-screen Show (4:3)</PresentationFormat>
  <Paragraphs>174</Paragraphs>
  <Slides>32</Slides>
  <Notes>10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Paper</vt:lpstr>
      <vt:lpstr>Writing Without Grades</vt:lpstr>
      <vt:lpstr>Typical Reaction to “Grading Essays”</vt:lpstr>
      <vt:lpstr>My Agenda</vt:lpstr>
      <vt:lpstr>My Sneaking Suspicion…</vt:lpstr>
      <vt:lpstr>PowerPoint Presentation</vt:lpstr>
      <vt:lpstr>PowerPoint Presentation</vt:lpstr>
      <vt:lpstr>PowerPoint Presentation</vt:lpstr>
      <vt:lpstr>PowerPoint Presentation</vt:lpstr>
      <vt:lpstr>PowerPoint Presentation</vt:lpstr>
      <vt:lpstr>PowerPoint Presentation</vt:lpstr>
      <vt:lpstr>My Ideal Writing Classroom</vt:lpstr>
      <vt:lpstr>Catalysts for Change</vt:lpstr>
      <vt:lpstr>Atwell’s Contributions</vt:lpstr>
      <vt:lpstr>Practical Influences</vt:lpstr>
      <vt:lpstr>Collins Writing Program </vt:lpstr>
      <vt:lpstr> Key Components of My Writing Instruction </vt:lpstr>
      <vt:lpstr>PowerPoint Presentation</vt:lpstr>
      <vt:lpstr>Writing-to-learn activities</vt:lpstr>
      <vt:lpstr>PowerPoint Presentation</vt:lpstr>
      <vt:lpstr>Sample journal entries</vt:lpstr>
      <vt:lpstr>PowerPoint Presentation</vt:lpstr>
      <vt:lpstr>More Writing-to-Learn Opportunities</vt:lpstr>
      <vt:lpstr>Sample Cornell Notes</vt:lpstr>
      <vt:lpstr>Another Cornell Note example</vt:lpstr>
      <vt:lpstr>Individual Writing Rubrics</vt:lpstr>
      <vt:lpstr>Recursive Writing Units</vt:lpstr>
      <vt:lpstr>PowerPoint Presentation</vt:lpstr>
      <vt:lpstr>Reflection assignments</vt:lpstr>
      <vt:lpstr>Example Writing Reflection</vt:lpstr>
      <vt:lpstr>Writing Reflection Example</vt:lpstr>
      <vt:lpstr>PowerPoint Presentation</vt:lpstr>
      <vt:lpstr>PowerPoint Presentation</vt:lpstr>
    </vt:vector>
  </TitlesOfParts>
  <Company>PVRHSD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Without Grades</dc:title>
  <dc:creator>end user</dc:creator>
  <cp:lastModifiedBy>end user</cp:lastModifiedBy>
  <cp:revision>33</cp:revision>
  <cp:lastPrinted>2011-11-18T14:37:11Z</cp:lastPrinted>
  <dcterms:created xsi:type="dcterms:W3CDTF">2011-11-16T03:04:18Z</dcterms:created>
  <dcterms:modified xsi:type="dcterms:W3CDTF">2011-11-21T19:56:13Z</dcterms:modified>
</cp:coreProperties>
</file>